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65" r:id="rId4"/>
    <p:sldId id="256" r:id="rId5"/>
    <p:sldId id="258" r:id="rId6"/>
    <p:sldId id="266" r:id="rId7"/>
    <p:sldId id="260" r:id="rId8"/>
    <p:sldId id="267" r:id="rId9"/>
    <p:sldId id="261" r:id="rId10"/>
    <p:sldId id="263" r:id="rId11"/>
    <p:sldId id="264"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50" d="100"/>
          <a:sy n="150" d="100"/>
        </p:scale>
        <p:origin x="108"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0E818-7F37-41AA-9657-8B076724DD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3F44786-27E4-41CF-BE46-910A637518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F2058071-B11D-40A1-B9D3-D6113834573D}"/>
              </a:ext>
            </a:extLst>
          </p:cNvPr>
          <p:cNvSpPr>
            <a:spLocks noGrp="1"/>
          </p:cNvSpPr>
          <p:nvPr>
            <p:ph type="dt" sz="half" idx="10"/>
          </p:nvPr>
        </p:nvSpPr>
        <p:spPr/>
        <p:txBody>
          <a:bodyPr/>
          <a:lstStyle/>
          <a:p>
            <a:fld id="{7FE8A177-C691-4C77-A838-4C20CC9C715D}" type="datetimeFigureOut">
              <a:rPr lang="en-CA" smtClean="0"/>
              <a:t>2019-11-19</a:t>
            </a:fld>
            <a:endParaRPr lang="en-CA"/>
          </a:p>
        </p:txBody>
      </p:sp>
      <p:sp>
        <p:nvSpPr>
          <p:cNvPr id="5" name="Footer Placeholder 4">
            <a:extLst>
              <a:ext uri="{FF2B5EF4-FFF2-40B4-BE49-F238E27FC236}">
                <a16:creationId xmlns:a16="http://schemas.microsoft.com/office/drawing/2014/main" id="{C7DBC692-5FE2-43BA-AC7D-17C1819360A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2C45155-BD17-4AAF-8410-F8B84C28B221}"/>
              </a:ext>
            </a:extLst>
          </p:cNvPr>
          <p:cNvSpPr>
            <a:spLocks noGrp="1"/>
          </p:cNvSpPr>
          <p:nvPr>
            <p:ph type="sldNum" sz="quarter" idx="12"/>
          </p:nvPr>
        </p:nvSpPr>
        <p:spPr/>
        <p:txBody>
          <a:bodyPr/>
          <a:lstStyle/>
          <a:p>
            <a:fld id="{A8BDD81E-C92D-4E5D-8B6B-5CECAA0024EB}" type="slidenum">
              <a:rPr lang="en-CA" smtClean="0"/>
              <a:t>‹#›</a:t>
            </a:fld>
            <a:endParaRPr lang="en-CA"/>
          </a:p>
        </p:txBody>
      </p:sp>
    </p:spTree>
    <p:extLst>
      <p:ext uri="{BB962C8B-B14F-4D97-AF65-F5344CB8AC3E}">
        <p14:creationId xmlns:p14="http://schemas.microsoft.com/office/powerpoint/2010/main" val="165754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783BF-28F0-44D0-9D83-8F4CEBFC975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7137208-85DF-47B7-B6EA-E43D9CCD67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346F65A-B3CA-48BC-9D19-7DD4E0168452}"/>
              </a:ext>
            </a:extLst>
          </p:cNvPr>
          <p:cNvSpPr>
            <a:spLocks noGrp="1"/>
          </p:cNvSpPr>
          <p:nvPr>
            <p:ph type="dt" sz="half" idx="10"/>
          </p:nvPr>
        </p:nvSpPr>
        <p:spPr/>
        <p:txBody>
          <a:bodyPr/>
          <a:lstStyle/>
          <a:p>
            <a:fld id="{7FE8A177-C691-4C77-A838-4C20CC9C715D}" type="datetimeFigureOut">
              <a:rPr lang="en-CA" smtClean="0"/>
              <a:t>2019-11-19</a:t>
            </a:fld>
            <a:endParaRPr lang="en-CA"/>
          </a:p>
        </p:txBody>
      </p:sp>
      <p:sp>
        <p:nvSpPr>
          <p:cNvPr id="5" name="Footer Placeholder 4">
            <a:extLst>
              <a:ext uri="{FF2B5EF4-FFF2-40B4-BE49-F238E27FC236}">
                <a16:creationId xmlns:a16="http://schemas.microsoft.com/office/drawing/2014/main" id="{4356C312-BF6C-425B-94E5-A5E4B02B826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56EDEEB-A4DA-4201-A55B-39AC460670FA}"/>
              </a:ext>
            </a:extLst>
          </p:cNvPr>
          <p:cNvSpPr>
            <a:spLocks noGrp="1"/>
          </p:cNvSpPr>
          <p:nvPr>
            <p:ph type="sldNum" sz="quarter" idx="12"/>
          </p:nvPr>
        </p:nvSpPr>
        <p:spPr/>
        <p:txBody>
          <a:bodyPr/>
          <a:lstStyle/>
          <a:p>
            <a:fld id="{A8BDD81E-C92D-4E5D-8B6B-5CECAA0024EB}" type="slidenum">
              <a:rPr lang="en-CA" smtClean="0"/>
              <a:t>‹#›</a:t>
            </a:fld>
            <a:endParaRPr lang="en-CA"/>
          </a:p>
        </p:txBody>
      </p:sp>
    </p:spTree>
    <p:extLst>
      <p:ext uri="{BB962C8B-B14F-4D97-AF65-F5344CB8AC3E}">
        <p14:creationId xmlns:p14="http://schemas.microsoft.com/office/powerpoint/2010/main" val="2434828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2C396B-0B03-4BFA-A027-0461FEDD69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BA80FF1-841D-4780-9934-95705D2C47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6A372F3-1C78-423C-A989-CDDCD8420726}"/>
              </a:ext>
            </a:extLst>
          </p:cNvPr>
          <p:cNvSpPr>
            <a:spLocks noGrp="1"/>
          </p:cNvSpPr>
          <p:nvPr>
            <p:ph type="dt" sz="half" idx="10"/>
          </p:nvPr>
        </p:nvSpPr>
        <p:spPr/>
        <p:txBody>
          <a:bodyPr/>
          <a:lstStyle/>
          <a:p>
            <a:fld id="{7FE8A177-C691-4C77-A838-4C20CC9C715D}" type="datetimeFigureOut">
              <a:rPr lang="en-CA" smtClean="0"/>
              <a:t>2019-11-19</a:t>
            </a:fld>
            <a:endParaRPr lang="en-CA"/>
          </a:p>
        </p:txBody>
      </p:sp>
      <p:sp>
        <p:nvSpPr>
          <p:cNvPr id="5" name="Footer Placeholder 4">
            <a:extLst>
              <a:ext uri="{FF2B5EF4-FFF2-40B4-BE49-F238E27FC236}">
                <a16:creationId xmlns:a16="http://schemas.microsoft.com/office/drawing/2014/main" id="{C86D675C-EB0C-4115-B7B4-43FA5FAF448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A318887-27EE-4043-A641-7596974A25F0}"/>
              </a:ext>
            </a:extLst>
          </p:cNvPr>
          <p:cNvSpPr>
            <a:spLocks noGrp="1"/>
          </p:cNvSpPr>
          <p:nvPr>
            <p:ph type="sldNum" sz="quarter" idx="12"/>
          </p:nvPr>
        </p:nvSpPr>
        <p:spPr/>
        <p:txBody>
          <a:bodyPr/>
          <a:lstStyle/>
          <a:p>
            <a:fld id="{A8BDD81E-C92D-4E5D-8B6B-5CECAA0024EB}" type="slidenum">
              <a:rPr lang="en-CA" smtClean="0"/>
              <a:t>‹#›</a:t>
            </a:fld>
            <a:endParaRPr lang="en-CA"/>
          </a:p>
        </p:txBody>
      </p:sp>
    </p:spTree>
    <p:extLst>
      <p:ext uri="{BB962C8B-B14F-4D97-AF65-F5344CB8AC3E}">
        <p14:creationId xmlns:p14="http://schemas.microsoft.com/office/powerpoint/2010/main" val="4210609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19-Nov-19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7398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19-Nov-19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72734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19-Nov-19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06322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19-Nov-19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52246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19-Nov-19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82861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19-Nov-19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06110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19-Nov-19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97382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19-Nov-19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5463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A0C12-69EA-4E6B-95B2-18857DF4CC9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811CB3A-73F8-4F79-86AD-501E49E126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D54E84A-250F-4F4A-B732-CC0BCCD58F95}"/>
              </a:ext>
            </a:extLst>
          </p:cNvPr>
          <p:cNvSpPr>
            <a:spLocks noGrp="1"/>
          </p:cNvSpPr>
          <p:nvPr>
            <p:ph type="dt" sz="half" idx="10"/>
          </p:nvPr>
        </p:nvSpPr>
        <p:spPr/>
        <p:txBody>
          <a:bodyPr/>
          <a:lstStyle/>
          <a:p>
            <a:fld id="{7FE8A177-C691-4C77-A838-4C20CC9C715D}" type="datetimeFigureOut">
              <a:rPr lang="en-CA" smtClean="0"/>
              <a:t>2019-11-19</a:t>
            </a:fld>
            <a:endParaRPr lang="en-CA"/>
          </a:p>
        </p:txBody>
      </p:sp>
      <p:sp>
        <p:nvSpPr>
          <p:cNvPr id="5" name="Footer Placeholder 4">
            <a:extLst>
              <a:ext uri="{FF2B5EF4-FFF2-40B4-BE49-F238E27FC236}">
                <a16:creationId xmlns:a16="http://schemas.microsoft.com/office/drawing/2014/main" id="{12AEFBCB-6E5A-431C-90CB-F7DAEA6A194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D3E68B0-9933-4883-A0E3-90AC9BF0A555}"/>
              </a:ext>
            </a:extLst>
          </p:cNvPr>
          <p:cNvSpPr>
            <a:spLocks noGrp="1"/>
          </p:cNvSpPr>
          <p:nvPr>
            <p:ph type="sldNum" sz="quarter" idx="12"/>
          </p:nvPr>
        </p:nvSpPr>
        <p:spPr/>
        <p:txBody>
          <a:bodyPr/>
          <a:lstStyle/>
          <a:p>
            <a:fld id="{A8BDD81E-C92D-4E5D-8B6B-5CECAA0024EB}" type="slidenum">
              <a:rPr lang="en-CA" smtClean="0"/>
              <a:t>‹#›</a:t>
            </a:fld>
            <a:endParaRPr lang="en-CA"/>
          </a:p>
        </p:txBody>
      </p:sp>
    </p:spTree>
    <p:extLst>
      <p:ext uri="{BB962C8B-B14F-4D97-AF65-F5344CB8AC3E}">
        <p14:creationId xmlns:p14="http://schemas.microsoft.com/office/powerpoint/2010/main" val="3816928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19-Nov-19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78841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19-Nov-19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9733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19-Nov-19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060167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19-Nov-19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31390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19-Nov-19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97820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19-Nov-19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66534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19-Nov-19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74771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19-Nov-19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6858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4BB2E-942A-45F1-87C3-8131CC2666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FD91F22-2068-4808-B346-9FF89D3DAB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C15886-2F11-43A6-AA86-A78C38DE323F}"/>
              </a:ext>
            </a:extLst>
          </p:cNvPr>
          <p:cNvSpPr>
            <a:spLocks noGrp="1"/>
          </p:cNvSpPr>
          <p:nvPr>
            <p:ph type="dt" sz="half" idx="10"/>
          </p:nvPr>
        </p:nvSpPr>
        <p:spPr/>
        <p:txBody>
          <a:bodyPr/>
          <a:lstStyle/>
          <a:p>
            <a:fld id="{7FE8A177-C691-4C77-A838-4C20CC9C715D}" type="datetimeFigureOut">
              <a:rPr lang="en-CA" smtClean="0"/>
              <a:t>2019-11-19</a:t>
            </a:fld>
            <a:endParaRPr lang="en-CA"/>
          </a:p>
        </p:txBody>
      </p:sp>
      <p:sp>
        <p:nvSpPr>
          <p:cNvPr id="5" name="Footer Placeholder 4">
            <a:extLst>
              <a:ext uri="{FF2B5EF4-FFF2-40B4-BE49-F238E27FC236}">
                <a16:creationId xmlns:a16="http://schemas.microsoft.com/office/drawing/2014/main" id="{6FEA5344-A40B-4146-A1BA-08203270BDC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7A0D67A-B392-4F51-ADFF-D7CD107A6196}"/>
              </a:ext>
            </a:extLst>
          </p:cNvPr>
          <p:cNvSpPr>
            <a:spLocks noGrp="1"/>
          </p:cNvSpPr>
          <p:nvPr>
            <p:ph type="sldNum" sz="quarter" idx="12"/>
          </p:nvPr>
        </p:nvSpPr>
        <p:spPr/>
        <p:txBody>
          <a:bodyPr/>
          <a:lstStyle/>
          <a:p>
            <a:fld id="{A8BDD81E-C92D-4E5D-8B6B-5CECAA0024EB}" type="slidenum">
              <a:rPr lang="en-CA" smtClean="0"/>
              <a:t>‹#›</a:t>
            </a:fld>
            <a:endParaRPr lang="en-CA"/>
          </a:p>
        </p:txBody>
      </p:sp>
    </p:spTree>
    <p:extLst>
      <p:ext uri="{BB962C8B-B14F-4D97-AF65-F5344CB8AC3E}">
        <p14:creationId xmlns:p14="http://schemas.microsoft.com/office/powerpoint/2010/main" val="474937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2DE91-3DAE-41F7-923A-8C02804BF79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E6C797A-FAB1-47F7-8CA8-EFE640A6F2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B852DBD-0FB7-4D14-9F8C-15A66970F2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24B64A8-8A1D-4DA7-8019-C394F919A4DC}"/>
              </a:ext>
            </a:extLst>
          </p:cNvPr>
          <p:cNvSpPr>
            <a:spLocks noGrp="1"/>
          </p:cNvSpPr>
          <p:nvPr>
            <p:ph type="dt" sz="half" idx="10"/>
          </p:nvPr>
        </p:nvSpPr>
        <p:spPr/>
        <p:txBody>
          <a:bodyPr/>
          <a:lstStyle/>
          <a:p>
            <a:fld id="{7FE8A177-C691-4C77-A838-4C20CC9C715D}" type="datetimeFigureOut">
              <a:rPr lang="en-CA" smtClean="0"/>
              <a:t>2019-11-19</a:t>
            </a:fld>
            <a:endParaRPr lang="en-CA"/>
          </a:p>
        </p:txBody>
      </p:sp>
      <p:sp>
        <p:nvSpPr>
          <p:cNvPr id="6" name="Footer Placeholder 5">
            <a:extLst>
              <a:ext uri="{FF2B5EF4-FFF2-40B4-BE49-F238E27FC236}">
                <a16:creationId xmlns:a16="http://schemas.microsoft.com/office/drawing/2014/main" id="{22BC1C64-2B8B-4A6F-AAC8-54692E908CF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726C888-A7C2-4292-BEEC-D6690D63342B}"/>
              </a:ext>
            </a:extLst>
          </p:cNvPr>
          <p:cNvSpPr>
            <a:spLocks noGrp="1"/>
          </p:cNvSpPr>
          <p:nvPr>
            <p:ph type="sldNum" sz="quarter" idx="12"/>
          </p:nvPr>
        </p:nvSpPr>
        <p:spPr/>
        <p:txBody>
          <a:bodyPr/>
          <a:lstStyle/>
          <a:p>
            <a:fld id="{A8BDD81E-C92D-4E5D-8B6B-5CECAA0024EB}" type="slidenum">
              <a:rPr lang="en-CA" smtClean="0"/>
              <a:t>‹#›</a:t>
            </a:fld>
            <a:endParaRPr lang="en-CA"/>
          </a:p>
        </p:txBody>
      </p:sp>
    </p:spTree>
    <p:extLst>
      <p:ext uri="{BB962C8B-B14F-4D97-AF65-F5344CB8AC3E}">
        <p14:creationId xmlns:p14="http://schemas.microsoft.com/office/powerpoint/2010/main" val="1645017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550BD-836F-4BBE-B200-E5DBB602C6A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F5CDDA5-AD73-45FD-A89C-6EE064D475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9CD3A2-C00A-4D79-9FCC-7C0ABC2FD9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2E4CC42-6DB3-48CC-879D-01521A2BDE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59431F-8A8B-4D6A-ADA2-FD1D9FD2A4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B5988C1-790F-490B-AAA9-BF39FF849E47}"/>
              </a:ext>
            </a:extLst>
          </p:cNvPr>
          <p:cNvSpPr>
            <a:spLocks noGrp="1"/>
          </p:cNvSpPr>
          <p:nvPr>
            <p:ph type="dt" sz="half" idx="10"/>
          </p:nvPr>
        </p:nvSpPr>
        <p:spPr/>
        <p:txBody>
          <a:bodyPr/>
          <a:lstStyle/>
          <a:p>
            <a:fld id="{7FE8A177-C691-4C77-A838-4C20CC9C715D}" type="datetimeFigureOut">
              <a:rPr lang="en-CA" smtClean="0"/>
              <a:t>2019-11-19</a:t>
            </a:fld>
            <a:endParaRPr lang="en-CA"/>
          </a:p>
        </p:txBody>
      </p:sp>
      <p:sp>
        <p:nvSpPr>
          <p:cNvPr id="8" name="Footer Placeholder 7">
            <a:extLst>
              <a:ext uri="{FF2B5EF4-FFF2-40B4-BE49-F238E27FC236}">
                <a16:creationId xmlns:a16="http://schemas.microsoft.com/office/drawing/2014/main" id="{48C0038D-547A-4C13-99EA-72A814E922A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83390FC5-7A6F-49ED-8FD9-349E8FFF258D}"/>
              </a:ext>
            </a:extLst>
          </p:cNvPr>
          <p:cNvSpPr>
            <a:spLocks noGrp="1"/>
          </p:cNvSpPr>
          <p:nvPr>
            <p:ph type="sldNum" sz="quarter" idx="12"/>
          </p:nvPr>
        </p:nvSpPr>
        <p:spPr/>
        <p:txBody>
          <a:bodyPr/>
          <a:lstStyle/>
          <a:p>
            <a:fld id="{A8BDD81E-C92D-4E5D-8B6B-5CECAA0024EB}" type="slidenum">
              <a:rPr lang="en-CA" smtClean="0"/>
              <a:t>‹#›</a:t>
            </a:fld>
            <a:endParaRPr lang="en-CA"/>
          </a:p>
        </p:txBody>
      </p:sp>
    </p:spTree>
    <p:extLst>
      <p:ext uri="{BB962C8B-B14F-4D97-AF65-F5344CB8AC3E}">
        <p14:creationId xmlns:p14="http://schemas.microsoft.com/office/powerpoint/2010/main" val="10324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4796E-883C-49CB-8D0A-9FD229C5FF8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1BEA8D6-5C69-4F3F-AE57-BD22CE5F4E79}"/>
              </a:ext>
            </a:extLst>
          </p:cNvPr>
          <p:cNvSpPr>
            <a:spLocks noGrp="1"/>
          </p:cNvSpPr>
          <p:nvPr>
            <p:ph type="dt" sz="half" idx="10"/>
          </p:nvPr>
        </p:nvSpPr>
        <p:spPr/>
        <p:txBody>
          <a:bodyPr/>
          <a:lstStyle/>
          <a:p>
            <a:fld id="{7FE8A177-C691-4C77-A838-4C20CC9C715D}" type="datetimeFigureOut">
              <a:rPr lang="en-CA" smtClean="0"/>
              <a:t>2019-11-19</a:t>
            </a:fld>
            <a:endParaRPr lang="en-CA"/>
          </a:p>
        </p:txBody>
      </p:sp>
      <p:sp>
        <p:nvSpPr>
          <p:cNvPr id="4" name="Footer Placeholder 3">
            <a:extLst>
              <a:ext uri="{FF2B5EF4-FFF2-40B4-BE49-F238E27FC236}">
                <a16:creationId xmlns:a16="http://schemas.microsoft.com/office/drawing/2014/main" id="{5CD9E092-A176-49D8-85EF-1995CE78799D}"/>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8C3BF741-422F-4AD9-8C50-2CED088AD168}"/>
              </a:ext>
            </a:extLst>
          </p:cNvPr>
          <p:cNvSpPr>
            <a:spLocks noGrp="1"/>
          </p:cNvSpPr>
          <p:nvPr>
            <p:ph type="sldNum" sz="quarter" idx="12"/>
          </p:nvPr>
        </p:nvSpPr>
        <p:spPr/>
        <p:txBody>
          <a:bodyPr/>
          <a:lstStyle/>
          <a:p>
            <a:fld id="{A8BDD81E-C92D-4E5D-8B6B-5CECAA0024EB}" type="slidenum">
              <a:rPr lang="en-CA" smtClean="0"/>
              <a:t>‹#›</a:t>
            </a:fld>
            <a:endParaRPr lang="en-CA"/>
          </a:p>
        </p:txBody>
      </p:sp>
    </p:spTree>
    <p:extLst>
      <p:ext uri="{BB962C8B-B14F-4D97-AF65-F5344CB8AC3E}">
        <p14:creationId xmlns:p14="http://schemas.microsoft.com/office/powerpoint/2010/main" val="2796918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6F4C58-9037-463B-A72E-C8BE51457943}"/>
              </a:ext>
            </a:extLst>
          </p:cNvPr>
          <p:cNvSpPr>
            <a:spLocks noGrp="1"/>
          </p:cNvSpPr>
          <p:nvPr>
            <p:ph type="dt" sz="half" idx="10"/>
          </p:nvPr>
        </p:nvSpPr>
        <p:spPr/>
        <p:txBody>
          <a:bodyPr/>
          <a:lstStyle/>
          <a:p>
            <a:fld id="{7FE8A177-C691-4C77-A838-4C20CC9C715D}" type="datetimeFigureOut">
              <a:rPr lang="en-CA" smtClean="0"/>
              <a:t>2019-11-19</a:t>
            </a:fld>
            <a:endParaRPr lang="en-CA"/>
          </a:p>
        </p:txBody>
      </p:sp>
      <p:sp>
        <p:nvSpPr>
          <p:cNvPr id="3" name="Footer Placeholder 2">
            <a:extLst>
              <a:ext uri="{FF2B5EF4-FFF2-40B4-BE49-F238E27FC236}">
                <a16:creationId xmlns:a16="http://schemas.microsoft.com/office/drawing/2014/main" id="{4749EA59-0A18-4481-82CC-DC1319F006AE}"/>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C185CCB0-CF0E-4E2C-97C8-8B702D8DD671}"/>
              </a:ext>
            </a:extLst>
          </p:cNvPr>
          <p:cNvSpPr>
            <a:spLocks noGrp="1"/>
          </p:cNvSpPr>
          <p:nvPr>
            <p:ph type="sldNum" sz="quarter" idx="12"/>
          </p:nvPr>
        </p:nvSpPr>
        <p:spPr/>
        <p:txBody>
          <a:bodyPr/>
          <a:lstStyle/>
          <a:p>
            <a:fld id="{A8BDD81E-C92D-4E5D-8B6B-5CECAA0024EB}" type="slidenum">
              <a:rPr lang="en-CA" smtClean="0"/>
              <a:t>‹#›</a:t>
            </a:fld>
            <a:endParaRPr lang="en-CA"/>
          </a:p>
        </p:txBody>
      </p:sp>
    </p:spTree>
    <p:extLst>
      <p:ext uri="{BB962C8B-B14F-4D97-AF65-F5344CB8AC3E}">
        <p14:creationId xmlns:p14="http://schemas.microsoft.com/office/powerpoint/2010/main" val="189834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1059C-D170-478B-B371-9A2E316109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02F4D3F-F946-4C90-9463-530D87AFAB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7225DCE-BDEC-4DB7-9C20-7F136FA4C3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F9BC1E-93B5-4413-9B54-838FF394C690}"/>
              </a:ext>
            </a:extLst>
          </p:cNvPr>
          <p:cNvSpPr>
            <a:spLocks noGrp="1"/>
          </p:cNvSpPr>
          <p:nvPr>
            <p:ph type="dt" sz="half" idx="10"/>
          </p:nvPr>
        </p:nvSpPr>
        <p:spPr/>
        <p:txBody>
          <a:bodyPr/>
          <a:lstStyle/>
          <a:p>
            <a:fld id="{7FE8A177-C691-4C77-A838-4C20CC9C715D}" type="datetimeFigureOut">
              <a:rPr lang="en-CA" smtClean="0"/>
              <a:t>2019-11-19</a:t>
            </a:fld>
            <a:endParaRPr lang="en-CA"/>
          </a:p>
        </p:txBody>
      </p:sp>
      <p:sp>
        <p:nvSpPr>
          <p:cNvPr id="6" name="Footer Placeholder 5">
            <a:extLst>
              <a:ext uri="{FF2B5EF4-FFF2-40B4-BE49-F238E27FC236}">
                <a16:creationId xmlns:a16="http://schemas.microsoft.com/office/drawing/2014/main" id="{773AFC98-FD72-4EA1-BFE0-C79828D98E1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3D4838A-3C42-4CB4-B97A-6D1626BD953D}"/>
              </a:ext>
            </a:extLst>
          </p:cNvPr>
          <p:cNvSpPr>
            <a:spLocks noGrp="1"/>
          </p:cNvSpPr>
          <p:nvPr>
            <p:ph type="sldNum" sz="quarter" idx="12"/>
          </p:nvPr>
        </p:nvSpPr>
        <p:spPr/>
        <p:txBody>
          <a:bodyPr/>
          <a:lstStyle/>
          <a:p>
            <a:fld id="{A8BDD81E-C92D-4E5D-8B6B-5CECAA0024EB}" type="slidenum">
              <a:rPr lang="en-CA" smtClean="0"/>
              <a:t>‹#›</a:t>
            </a:fld>
            <a:endParaRPr lang="en-CA"/>
          </a:p>
        </p:txBody>
      </p:sp>
    </p:spTree>
    <p:extLst>
      <p:ext uri="{BB962C8B-B14F-4D97-AF65-F5344CB8AC3E}">
        <p14:creationId xmlns:p14="http://schemas.microsoft.com/office/powerpoint/2010/main" val="2022004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1647D-F2D0-4A5D-BFD0-7D5DD343DC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325CF63-3D3E-45EE-93DB-A8005D0475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0D9F496-46A0-4CEF-8D72-B1A3E330A0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7DECBF-44B5-4F94-9DC3-1585D5978F71}"/>
              </a:ext>
            </a:extLst>
          </p:cNvPr>
          <p:cNvSpPr>
            <a:spLocks noGrp="1"/>
          </p:cNvSpPr>
          <p:nvPr>
            <p:ph type="dt" sz="half" idx="10"/>
          </p:nvPr>
        </p:nvSpPr>
        <p:spPr/>
        <p:txBody>
          <a:bodyPr/>
          <a:lstStyle/>
          <a:p>
            <a:fld id="{7FE8A177-C691-4C77-A838-4C20CC9C715D}" type="datetimeFigureOut">
              <a:rPr lang="en-CA" smtClean="0"/>
              <a:t>2019-11-19</a:t>
            </a:fld>
            <a:endParaRPr lang="en-CA"/>
          </a:p>
        </p:txBody>
      </p:sp>
      <p:sp>
        <p:nvSpPr>
          <p:cNvPr id="6" name="Footer Placeholder 5">
            <a:extLst>
              <a:ext uri="{FF2B5EF4-FFF2-40B4-BE49-F238E27FC236}">
                <a16:creationId xmlns:a16="http://schemas.microsoft.com/office/drawing/2014/main" id="{67DD1D59-77C2-43B1-BA5F-74107D9B034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E93AB0C-6CE0-4F5C-A7DB-4E3079FCC6C0}"/>
              </a:ext>
            </a:extLst>
          </p:cNvPr>
          <p:cNvSpPr>
            <a:spLocks noGrp="1"/>
          </p:cNvSpPr>
          <p:nvPr>
            <p:ph type="sldNum" sz="quarter" idx="12"/>
          </p:nvPr>
        </p:nvSpPr>
        <p:spPr/>
        <p:txBody>
          <a:bodyPr/>
          <a:lstStyle/>
          <a:p>
            <a:fld id="{A8BDD81E-C92D-4E5D-8B6B-5CECAA0024EB}" type="slidenum">
              <a:rPr lang="en-CA" smtClean="0"/>
              <a:t>‹#›</a:t>
            </a:fld>
            <a:endParaRPr lang="en-CA"/>
          </a:p>
        </p:txBody>
      </p:sp>
    </p:spTree>
    <p:extLst>
      <p:ext uri="{BB962C8B-B14F-4D97-AF65-F5344CB8AC3E}">
        <p14:creationId xmlns:p14="http://schemas.microsoft.com/office/powerpoint/2010/main" val="1656972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852C5E-BFC5-4C94-A187-A79E03FE8B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D0CD79-4DCF-48DE-8630-7F6D9DDA29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C18D14-6057-4539-AABA-840721D2C7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E8A177-C691-4C77-A838-4C20CC9C715D}" type="datetimeFigureOut">
              <a:rPr lang="en-CA" smtClean="0"/>
              <a:t>2019-11-19</a:t>
            </a:fld>
            <a:endParaRPr lang="en-CA"/>
          </a:p>
        </p:txBody>
      </p:sp>
      <p:sp>
        <p:nvSpPr>
          <p:cNvPr id="5" name="Footer Placeholder 4">
            <a:extLst>
              <a:ext uri="{FF2B5EF4-FFF2-40B4-BE49-F238E27FC236}">
                <a16:creationId xmlns:a16="http://schemas.microsoft.com/office/drawing/2014/main" id="{181D4ECA-3E61-4237-B04A-B9B570D3F8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7B5158C-F419-40A5-AC68-F0252C2D0F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DD81E-C92D-4E5D-8B6B-5CECAA0024EB}" type="slidenum">
              <a:rPr lang="en-CA" smtClean="0"/>
              <a:t>‹#›</a:t>
            </a:fld>
            <a:endParaRPr lang="en-CA"/>
          </a:p>
        </p:txBody>
      </p:sp>
    </p:spTree>
    <p:extLst>
      <p:ext uri="{BB962C8B-B14F-4D97-AF65-F5344CB8AC3E}">
        <p14:creationId xmlns:p14="http://schemas.microsoft.com/office/powerpoint/2010/main" val="2625634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19-Nov-19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70439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6DB52-DB84-45EC-8D47-F137E4A5F02A}"/>
              </a:ext>
            </a:extLst>
          </p:cNvPr>
          <p:cNvSpPr>
            <a:spLocks noGrp="1"/>
          </p:cNvSpPr>
          <p:nvPr>
            <p:ph type="title"/>
          </p:nvPr>
        </p:nvSpPr>
        <p:spPr>
          <a:xfrm>
            <a:off x="505823" y="1796339"/>
            <a:ext cx="5277333" cy="1325563"/>
          </a:xfrm>
        </p:spPr>
        <p:txBody>
          <a:bodyPr>
            <a:normAutofit/>
          </a:bodyPr>
          <a:lstStyle/>
          <a:p>
            <a:r>
              <a:rPr lang="en-CA" dirty="0"/>
              <a:t>Southern Temperate Tunas</a:t>
            </a:r>
          </a:p>
        </p:txBody>
      </p:sp>
      <p:sp>
        <p:nvSpPr>
          <p:cNvPr id="21" name="Freeform: Shape 20">
            <a:extLst>
              <a:ext uri="{FF2B5EF4-FFF2-40B4-BE49-F238E27FC236}">
                <a16:creationId xmlns:a16="http://schemas.microsoft.com/office/drawing/2014/main" id="{432691CC-4AB8-48AF-B822-EBF7F4E9E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1407" y="1228726"/>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294DBB46-3084-485A-A716-1F13AC1205D1}"/>
              </a:ext>
            </a:extLst>
          </p:cNvPr>
          <p:cNvPicPr>
            <a:picLocks noChangeAspect="1"/>
          </p:cNvPicPr>
          <p:nvPr/>
        </p:nvPicPr>
        <p:blipFill rotWithShape="1">
          <a:blip r:embed="rId2"/>
          <a:srcRect t="11413" r="-4" b="3799"/>
          <a:stretch/>
        </p:blipFill>
        <p:spPr>
          <a:xfrm>
            <a:off x="6355999" y="1228726"/>
            <a:ext cx="4151376" cy="2349401"/>
          </a:xfrm>
          <a:custGeom>
            <a:avLst/>
            <a:gdLst>
              <a:gd name="connsiteX0" fmla="*/ 20101 w 4151376"/>
              <a:gd name="connsiteY0" fmla="*/ 0 h 2349401"/>
              <a:gd name="connsiteX1" fmla="*/ 4131276 w 4151376"/>
              <a:gd name="connsiteY1" fmla="*/ 0 h 2349401"/>
              <a:gd name="connsiteX2" fmla="*/ 4140659 w 4151376"/>
              <a:gd name="connsiteY2" fmla="*/ 61486 h 2349401"/>
              <a:gd name="connsiteX3" fmla="*/ 4151376 w 4151376"/>
              <a:gd name="connsiteY3" fmla="*/ 273713 h 2349401"/>
              <a:gd name="connsiteX4" fmla="*/ 2075688 w 4151376"/>
              <a:gd name="connsiteY4" fmla="*/ 2349401 h 2349401"/>
              <a:gd name="connsiteX5" fmla="*/ 0 w 4151376"/>
              <a:gd name="connsiteY5" fmla="*/ 273713 h 2349401"/>
              <a:gd name="connsiteX6" fmla="*/ 10717 w 4151376"/>
              <a:gd name="connsiteY6" fmla="*/ 61486 h 234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sp>
        <p:nvSpPr>
          <p:cNvPr id="5" name="Content Placeholder 4">
            <a:extLst>
              <a:ext uri="{FF2B5EF4-FFF2-40B4-BE49-F238E27FC236}">
                <a16:creationId xmlns:a16="http://schemas.microsoft.com/office/drawing/2014/main" id="{0220F1CD-9069-4429-A656-0C2447761345}"/>
              </a:ext>
            </a:extLst>
          </p:cNvPr>
          <p:cNvSpPr>
            <a:spLocks noGrp="1"/>
          </p:cNvSpPr>
          <p:nvPr>
            <p:ph idx="1"/>
          </p:nvPr>
        </p:nvSpPr>
        <p:spPr>
          <a:xfrm>
            <a:off x="1205593" y="3453007"/>
            <a:ext cx="5272888" cy="3181684"/>
          </a:xfrm>
        </p:spPr>
        <p:txBody>
          <a:bodyPr anchor="t">
            <a:normAutofit/>
          </a:bodyPr>
          <a:lstStyle/>
          <a:p>
            <a:pPr marL="0" indent="0">
              <a:buNone/>
            </a:pPr>
            <a:r>
              <a:rPr lang="en-CA" sz="5400" dirty="0"/>
              <a:t>ICCAT Panel 3 </a:t>
            </a:r>
          </a:p>
          <a:p>
            <a:pPr marL="0" indent="0">
              <a:buNone/>
            </a:pPr>
            <a:endParaRPr lang="en-CA" sz="1800" dirty="0"/>
          </a:p>
          <a:p>
            <a:pPr marL="0" indent="0">
              <a:buNone/>
            </a:pPr>
            <a:r>
              <a:rPr lang="en-CA" sz="3200" dirty="0"/>
              <a:t>South Atlantic Albacore </a:t>
            </a:r>
          </a:p>
          <a:p>
            <a:pPr marL="0" indent="0">
              <a:buNone/>
            </a:pPr>
            <a:r>
              <a:rPr lang="en-CA" sz="3200" dirty="0"/>
              <a:t>and </a:t>
            </a:r>
          </a:p>
          <a:p>
            <a:pPr marL="0" indent="0">
              <a:buNone/>
            </a:pPr>
            <a:r>
              <a:rPr lang="en-CA" sz="3200" dirty="0"/>
              <a:t>Southern Bluefin Tuna</a:t>
            </a:r>
          </a:p>
        </p:txBody>
      </p:sp>
      <p:sp>
        <p:nvSpPr>
          <p:cNvPr id="23" name="Freeform: Shape 22">
            <a:extLst>
              <a:ext uri="{FF2B5EF4-FFF2-40B4-BE49-F238E27FC236}">
                <a16:creationId xmlns:a16="http://schemas.microsoft.com/office/drawing/2014/main" id="{D6A8E1B4-B839-4C58-B08A-F0B094580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25130" y="4138202"/>
            <a:ext cx="4966870" cy="3948522"/>
          </a:xfrm>
          <a:custGeom>
            <a:avLst/>
            <a:gdLst>
              <a:gd name="connsiteX0" fmla="*/ 2748962 w 4966870"/>
              <a:gd name="connsiteY0" fmla="*/ 0 h 3948522"/>
              <a:gd name="connsiteX1" fmla="*/ 4870195 w 4966870"/>
              <a:gd name="connsiteY1" fmla="*/ 1000367 h 3948522"/>
              <a:gd name="connsiteX2" fmla="*/ 4966870 w 4966870"/>
              <a:gd name="connsiteY2" fmla="*/ 1129649 h 3948522"/>
              <a:gd name="connsiteX3" fmla="*/ 4966870 w 4966870"/>
              <a:gd name="connsiteY3" fmla="*/ 3948522 h 3948522"/>
              <a:gd name="connsiteX4" fmla="*/ 278430 w 4966870"/>
              <a:gd name="connsiteY4" fmla="*/ 3948522 h 3948522"/>
              <a:gd name="connsiteX5" fmla="*/ 216027 w 4966870"/>
              <a:gd name="connsiteY5" fmla="*/ 3818982 h 3948522"/>
              <a:gd name="connsiteX6" fmla="*/ 0 w 4966870"/>
              <a:gd name="connsiteY6" fmla="*/ 2748962 h 3948522"/>
              <a:gd name="connsiteX7" fmla="*/ 2748962 w 4966870"/>
              <a:gd name="connsiteY7" fmla="*/ 0 h 394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6870" h="3948522">
                <a:moveTo>
                  <a:pt x="2748962" y="0"/>
                </a:moveTo>
                <a:cubicBezTo>
                  <a:pt x="3602955" y="0"/>
                  <a:pt x="4365995" y="389418"/>
                  <a:pt x="4870195" y="1000367"/>
                </a:cubicBezTo>
                <a:lnTo>
                  <a:pt x="4966870" y="1129649"/>
                </a:lnTo>
                <a:lnTo>
                  <a:pt x="4966870" y="3948522"/>
                </a:lnTo>
                <a:lnTo>
                  <a:pt x="278430" y="3948522"/>
                </a:lnTo>
                <a:lnTo>
                  <a:pt x="216027" y="3818982"/>
                </a:lnTo>
                <a:cubicBezTo>
                  <a:pt x="76922" y="3490101"/>
                  <a:pt x="0" y="3128515"/>
                  <a:pt x="0" y="2748962"/>
                </a:cubicBezTo>
                <a:cubicBezTo>
                  <a:pt x="0" y="1230752"/>
                  <a:pt x="1230752" y="0"/>
                  <a:pt x="274896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E2F2F88-9A21-4E02-89CA-BBB9D0752459}"/>
              </a:ext>
            </a:extLst>
          </p:cNvPr>
          <p:cNvPicPr>
            <a:picLocks noChangeAspect="1"/>
          </p:cNvPicPr>
          <p:nvPr/>
        </p:nvPicPr>
        <p:blipFill rotWithShape="1">
          <a:blip r:embed="rId3"/>
          <a:srcRect l="15280" r="3" b="3"/>
          <a:stretch/>
        </p:blipFill>
        <p:spPr>
          <a:xfrm>
            <a:off x="7390912" y="4303984"/>
            <a:ext cx="4801088" cy="3782741"/>
          </a:xfrm>
          <a:custGeom>
            <a:avLst/>
            <a:gdLst>
              <a:gd name="connsiteX0" fmla="*/ 2583180 w 4801088"/>
              <a:gd name="connsiteY0" fmla="*/ 0 h 3782741"/>
              <a:gd name="connsiteX1" fmla="*/ 4725194 w 4801088"/>
              <a:gd name="connsiteY1" fmla="*/ 1138900 h 3782741"/>
              <a:gd name="connsiteX2" fmla="*/ 4801088 w 4801088"/>
              <a:gd name="connsiteY2" fmla="*/ 1263826 h 3782741"/>
              <a:gd name="connsiteX3" fmla="*/ 4801088 w 4801088"/>
              <a:gd name="connsiteY3" fmla="*/ 3782741 h 3782741"/>
              <a:gd name="connsiteX4" fmla="*/ 296488 w 4801088"/>
              <a:gd name="connsiteY4" fmla="*/ 3782741 h 3782741"/>
              <a:gd name="connsiteX5" fmla="*/ 202999 w 4801088"/>
              <a:gd name="connsiteY5" fmla="*/ 3588671 h 3782741"/>
              <a:gd name="connsiteX6" fmla="*/ 0 w 4801088"/>
              <a:gd name="connsiteY6" fmla="*/ 2583180 h 3782741"/>
              <a:gd name="connsiteX7" fmla="*/ 2583180 w 4801088"/>
              <a:gd name="connsiteY7" fmla="*/ 0 h 378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1088" h="3782741">
                <a:moveTo>
                  <a:pt x="2583180" y="0"/>
                </a:moveTo>
                <a:cubicBezTo>
                  <a:pt x="3474837" y="0"/>
                  <a:pt x="4260977" y="451769"/>
                  <a:pt x="4725194" y="1138900"/>
                </a:cubicBezTo>
                <a:lnTo>
                  <a:pt x="4801088" y="1263826"/>
                </a:lnTo>
                <a:lnTo>
                  <a:pt x="4801088" y="3782741"/>
                </a:lnTo>
                <a:lnTo>
                  <a:pt x="296488" y="3782741"/>
                </a:lnTo>
                <a:lnTo>
                  <a:pt x="202999" y="3588671"/>
                </a:lnTo>
                <a:cubicBezTo>
                  <a:pt x="72283" y="3279623"/>
                  <a:pt x="0" y="2939843"/>
                  <a:pt x="0" y="2583180"/>
                </a:cubicBezTo>
                <a:cubicBezTo>
                  <a:pt x="0" y="1156529"/>
                  <a:pt x="1156529" y="0"/>
                  <a:pt x="2583180" y="0"/>
                </a:cubicBezTo>
                <a:close/>
              </a:path>
            </a:pathLst>
          </a:custGeom>
        </p:spPr>
      </p:pic>
      <p:pic>
        <p:nvPicPr>
          <p:cNvPr id="11" name="Picture 10">
            <a:extLst>
              <a:ext uri="{FF2B5EF4-FFF2-40B4-BE49-F238E27FC236}">
                <a16:creationId xmlns:a16="http://schemas.microsoft.com/office/drawing/2014/main" id="{260EBF90-1A3C-4183-996B-73C046C97B9C}"/>
              </a:ext>
            </a:extLst>
          </p:cNvPr>
          <p:cNvPicPr>
            <a:picLocks noChangeAspect="1"/>
          </p:cNvPicPr>
          <p:nvPr/>
        </p:nvPicPr>
        <p:blipFill>
          <a:blip r:embed="rId4"/>
          <a:stretch>
            <a:fillRect/>
          </a:stretch>
        </p:blipFill>
        <p:spPr>
          <a:xfrm>
            <a:off x="0" y="0"/>
            <a:ext cx="12192000" cy="1654803"/>
          </a:xfrm>
          <a:prstGeom prst="rect">
            <a:avLst/>
          </a:prstGeom>
        </p:spPr>
      </p:pic>
    </p:spTree>
    <p:extLst>
      <p:ext uri="{BB962C8B-B14F-4D97-AF65-F5344CB8AC3E}">
        <p14:creationId xmlns:p14="http://schemas.microsoft.com/office/powerpoint/2010/main" val="112479239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F52217-F332-4B10-AF0C-00F75FE5FF73}"/>
              </a:ext>
            </a:extLst>
          </p:cNvPr>
          <p:cNvSpPr>
            <a:spLocks noGrp="1"/>
          </p:cNvSpPr>
          <p:nvPr>
            <p:ph idx="1"/>
          </p:nvPr>
        </p:nvSpPr>
        <p:spPr>
          <a:xfrm>
            <a:off x="638175" y="1701800"/>
            <a:ext cx="5000625" cy="3370943"/>
          </a:xfrm>
          <a:solidFill>
            <a:schemeClr val="bg1"/>
          </a:solidFill>
        </p:spPr>
        <p:txBody>
          <a:bodyPr>
            <a:normAutofit/>
          </a:bodyPr>
          <a:lstStyle/>
          <a:p>
            <a:r>
              <a:rPr lang="en-US" dirty="0"/>
              <a:t>Geographical distribution of average annual reported southern bluefin tuna catches (t) by CCSBT members and cooperating non-members over the periods 1971-1980, 1981-1990, 1991-2000, 2001-2010 and 2011-2018 per 5° block. </a:t>
            </a:r>
            <a:endParaRPr lang="en-CA" dirty="0"/>
          </a:p>
        </p:txBody>
      </p:sp>
      <p:pic>
        <p:nvPicPr>
          <p:cNvPr id="4" name="Picture 3">
            <a:extLst>
              <a:ext uri="{FF2B5EF4-FFF2-40B4-BE49-F238E27FC236}">
                <a16:creationId xmlns:a16="http://schemas.microsoft.com/office/drawing/2014/main" id="{96CB216B-DB10-4B0A-ADF2-E634C0FF1074}"/>
              </a:ext>
            </a:extLst>
          </p:cNvPr>
          <p:cNvPicPr>
            <a:picLocks noChangeAspect="1"/>
          </p:cNvPicPr>
          <p:nvPr/>
        </p:nvPicPr>
        <p:blipFill rotWithShape="1">
          <a:blip r:embed="rId2"/>
          <a:srcRect l="32144" t="16945" r="31684" b="17520"/>
          <a:stretch/>
        </p:blipFill>
        <p:spPr>
          <a:xfrm>
            <a:off x="6219825" y="674567"/>
            <a:ext cx="6067425" cy="6183433"/>
          </a:xfrm>
          <a:prstGeom prst="rect">
            <a:avLst/>
          </a:prstGeom>
        </p:spPr>
      </p:pic>
      <p:sp>
        <p:nvSpPr>
          <p:cNvPr id="2" name="TextBox 1">
            <a:extLst>
              <a:ext uri="{FF2B5EF4-FFF2-40B4-BE49-F238E27FC236}">
                <a16:creationId xmlns:a16="http://schemas.microsoft.com/office/drawing/2014/main" id="{A220164E-9757-4CE3-B4F4-0AE127491967}"/>
              </a:ext>
            </a:extLst>
          </p:cNvPr>
          <p:cNvSpPr txBox="1"/>
          <p:nvPr/>
        </p:nvSpPr>
        <p:spPr>
          <a:xfrm>
            <a:off x="729343" y="370114"/>
            <a:ext cx="6727371" cy="584775"/>
          </a:xfrm>
          <a:prstGeom prst="rect">
            <a:avLst/>
          </a:prstGeom>
          <a:noFill/>
        </p:spPr>
        <p:txBody>
          <a:bodyPr wrap="square" rtlCol="0">
            <a:spAutoFit/>
          </a:bodyPr>
          <a:lstStyle/>
          <a:p>
            <a:r>
              <a:rPr lang="en-CA" sz="3200" b="1" dirty="0"/>
              <a:t>Southern Bluefin Tuna (SBFT)</a:t>
            </a:r>
          </a:p>
        </p:txBody>
      </p:sp>
    </p:spTree>
    <p:extLst>
      <p:ext uri="{BB962C8B-B14F-4D97-AF65-F5344CB8AC3E}">
        <p14:creationId xmlns:p14="http://schemas.microsoft.com/office/powerpoint/2010/main" val="3685200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4B198-A01E-4A48-BA32-39262768B1F7}"/>
              </a:ext>
            </a:extLst>
          </p:cNvPr>
          <p:cNvSpPr>
            <a:spLocks noGrp="1"/>
          </p:cNvSpPr>
          <p:nvPr>
            <p:ph type="title"/>
          </p:nvPr>
        </p:nvSpPr>
        <p:spPr/>
        <p:txBody>
          <a:bodyPr/>
          <a:lstStyle/>
          <a:p>
            <a:r>
              <a:rPr lang="en-CA" b="1" dirty="0"/>
              <a:t>Southern Bluefin Tuna - Stock Status</a:t>
            </a:r>
          </a:p>
        </p:txBody>
      </p:sp>
      <p:sp>
        <p:nvSpPr>
          <p:cNvPr id="3" name="Content Placeholder 2">
            <a:extLst>
              <a:ext uri="{FF2B5EF4-FFF2-40B4-BE49-F238E27FC236}">
                <a16:creationId xmlns:a16="http://schemas.microsoft.com/office/drawing/2014/main" id="{D94A4C4C-38AF-49BC-8042-09956C6EED4A}"/>
              </a:ext>
            </a:extLst>
          </p:cNvPr>
          <p:cNvSpPr>
            <a:spLocks noGrp="1"/>
          </p:cNvSpPr>
          <p:nvPr>
            <p:ph idx="1"/>
          </p:nvPr>
        </p:nvSpPr>
        <p:spPr>
          <a:xfrm>
            <a:off x="257175" y="1825625"/>
            <a:ext cx="3835854" cy="4351338"/>
          </a:xfrm>
          <a:solidFill>
            <a:schemeClr val="bg1"/>
          </a:solidFill>
        </p:spPr>
        <p:txBody>
          <a:bodyPr>
            <a:normAutofit/>
          </a:bodyPr>
          <a:lstStyle/>
          <a:p>
            <a:r>
              <a:rPr lang="en-US"/>
              <a:t>Exploitation rate</a:t>
            </a:r>
            <a:r>
              <a:rPr lang="en-US" dirty="0"/>
              <a:t>:  Moderate (Below F</a:t>
            </a:r>
            <a:r>
              <a:rPr lang="en-US" i="1" baseline="-25000" dirty="0"/>
              <a:t>MSY</a:t>
            </a:r>
            <a:r>
              <a:rPr lang="en-US" dirty="0"/>
              <a:t>)</a:t>
            </a:r>
          </a:p>
          <a:p>
            <a:r>
              <a:rPr lang="en-US" dirty="0"/>
              <a:t>Exploitation state:    Overexploited</a:t>
            </a:r>
          </a:p>
          <a:p>
            <a:r>
              <a:rPr lang="en-US" dirty="0"/>
              <a:t>Abundance level:    Low abundance</a:t>
            </a:r>
            <a:br>
              <a:rPr lang="en-US" dirty="0"/>
            </a:br>
            <a:endParaRPr lang="en-CA" dirty="0"/>
          </a:p>
        </p:txBody>
      </p:sp>
      <p:pic>
        <p:nvPicPr>
          <p:cNvPr id="4" name="Picture 3">
            <a:extLst>
              <a:ext uri="{FF2B5EF4-FFF2-40B4-BE49-F238E27FC236}">
                <a16:creationId xmlns:a16="http://schemas.microsoft.com/office/drawing/2014/main" id="{1F445AC6-588D-437B-A5C7-E8981484F830}"/>
              </a:ext>
            </a:extLst>
          </p:cNvPr>
          <p:cNvPicPr>
            <a:picLocks noChangeAspect="1"/>
          </p:cNvPicPr>
          <p:nvPr/>
        </p:nvPicPr>
        <p:blipFill rotWithShape="1">
          <a:blip r:embed="rId2"/>
          <a:srcRect l="28281" t="55533" r="35391" b="7622"/>
          <a:stretch/>
        </p:blipFill>
        <p:spPr>
          <a:xfrm>
            <a:off x="4210050" y="1885951"/>
            <a:ext cx="7597788" cy="4133850"/>
          </a:xfrm>
          <a:prstGeom prst="rect">
            <a:avLst/>
          </a:prstGeom>
          <a:solidFill>
            <a:schemeClr val="bg1"/>
          </a:solidFill>
        </p:spPr>
      </p:pic>
    </p:spTree>
    <p:extLst>
      <p:ext uri="{BB962C8B-B14F-4D97-AF65-F5344CB8AC3E}">
        <p14:creationId xmlns:p14="http://schemas.microsoft.com/office/powerpoint/2010/main" val="549120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6281E-EF5F-430C-8A3D-1C67992076DB}"/>
              </a:ext>
            </a:extLst>
          </p:cNvPr>
          <p:cNvSpPr>
            <a:spLocks noGrp="1"/>
          </p:cNvSpPr>
          <p:nvPr>
            <p:ph type="title"/>
          </p:nvPr>
        </p:nvSpPr>
        <p:spPr>
          <a:xfrm>
            <a:off x="734290" y="912379"/>
            <a:ext cx="10515600" cy="1325563"/>
          </a:xfrm>
        </p:spPr>
        <p:txBody>
          <a:bodyPr/>
          <a:lstStyle/>
          <a:p>
            <a:r>
              <a:rPr lang="en-CA" dirty="0"/>
              <a:t>Fishery Indicators:</a:t>
            </a:r>
          </a:p>
        </p:txBody>
      </p:sp>
      <p:sp>
        <p:nvSpPr>
          <p:cNvPr id="5" name="TextBox 4">
            <a:extLst>
              <a:ext uri="{FF2B5EF4-FFF2-40B4-BE49-F238E27FC236}">
                <a16:creationId xmlns:a16="http://schemas.microsoft.com/office/drawing/2014/main" id="{6132CC9E-1C4A-4546-8A30-66990B8D9A4D}"/>
              </a:ext>
            </a:extLst>
          </p:cNvPr>
          <p:cNvSpPr txBox="1"/>
          <p:nvPr/>
        </p:nvSpPr>
        <p:spPr>
          <a:xfrm>
            <a:off x="6135832" y="635577"/>
            <a:ext cx="3409950" cy="461665"/>
          </a:xfrm>
          <a:prstGeom prst="rect">
            <a:avLst/>
          </a:prstGeom>
          <a:noFill/>
        </p:spPr>
        <p:txBody>
          <a:bodyPr wrap="square" rtlCol="0">
            <a:spAutoFit/>
          </a:bodyPr>
          <a:lstStyle/>
          <a:p>
            <a:r>
              <a:rPr lang="en-CA" sz="2400" dirty="0">
                <a:solidFill>
                  <a:schemeClr val="bg1"/>
                </a:solidFill>
              </a:rPr>
              <a:t>South Atlantic  Albacore</a:t>
            </a:r>
          </a:p>
        </p:txBody>
      </p:sp>
      <p:pic>
        <p:nvPicPr>
          <p:cNvPr id="6" name="Picture 5">
            <a:extLst>
              <a:ext uri="{FF2B5EF4-FFF2-40B4-BE49-F238E27FC236}">
                <a16:creationId xmlns:a16="http://schemas.microsoft.com/office/drawing/2014/main" id="{9EFB6008-9124-4AD3-B7D0-7989F71E7A18}"/>
              </a:ext>
            </a:extLst>
          </p:cNvPr>
          <p:cNvPicPr>
            <a:picLocks noChangeAspect="1"/>
          </p:cNvPicPr>
          <p:nvPr/>
        </p:nvPicPr>
        <p:blipFill rotWithShape="1">
          <a:blip r:embed="rId2"/>
          <a:srcRect l="29922" t="61359" r="31094" b="924"/>
          <a:stretch/>
        </p:blipFill>
        <p:spPr>
          <a:xfrm>
            <a:off x="3885827" y="2154382"/>
            <a:ext cx="7904389" cy="4102678"/>
          </a:xfrm>
          <a:prstGeom prst="rect">
            <a:avLst/>
          </a:prstGeom>
        </p:spPr>
      </p:pic>
      <p:sp>
        <p:nvSpPr>
          <p:cNvPr id="7" name="Content Placeholder 2">
            <a:extLst>
              <a:ext uri="{FF2B5EF4-FFF2-40B4-BE49-F238E27FC236}">
                <a16:creationId xmlns:a16="http://schemas.microsoft.com/office/drawing/2014/main" id="{D6AE8B14-90AF-4354-A137-09D3A1276BDB}"/>
              </a:ext>
            </a:extLst>
          </p:cNvPr>
          <p:cNvSpPr>
            <a:spLocks noGrp="1"/>
          </p:cNvSpPr>
          <p:nvPr>
            <p:ph idx="1"/>
          </p:nvPr>
        </p:nvSpPr>
        <p:spPr>
          <a:xfrm>
            <a:off x="229466" y="2342573"/>
            <a:ext cx="3656734" cy="3476336"/>
          </a:xfrm>
        </p:spPr>
        <p:txBody>
          <a:bodyPr/>
          <a:lstStyle/>
          <a:p>
            <a:r>
              <a:rPr lang="en-CA" dirty="0"/>
              <a:t> TAC 24,000t for 2017-2020</a:t>
            </a:r>
          </a:p>
          <a:p>
            <a:r>
              <a:rPr lang="en-CA" dirty="0"/>
              <a:t> Catches well below TAC since 2002 with the exception of 2011</a:t>
            </a:r>
          </a:p>
          <a:p>
            <a:r>
              <a:rPr lang="en-CA" dirty="0"/>
              <a:t> Catches  in south Atlantic increased in 2018.</a:t>
            </a:r>
          </a:p>
        </p:txBody>
      </p:sp>
      <p:sp>
        <p:nvSpPr>
          <p:cNvPr id="8" name="Rectangle 7">
            <a:extLst>
              <a:ext uri="{FF2B5EF4-FFF2-40B4-BE49-F238E27FC236}">
                <a16:creationId xmlns:a16="http://schemas.microsoft.com/office/drawing/2014/main" id="{9711CC1A-DF5F-41C7-833E-E3415BF2FB6B}"/>
              </a:ext>
            </a:extLst>
          </p:cNvPr>
          <p:cNvSpPr/>
          <p:nvPr/>
        </p:nvSpPr>
        <p:spPr>
          <a:xfrm>
            <a:off x="5925631" y="2359968"/>
            <a:ext cx="3804375" cy="461665"/>
          </a:xfrm>
          <a:prstGeom prst="rect">
            <a:avLst/>
          </a:prstGeom>
        </p:spPr>
        <p:txBody>
          <a:bodyPr wrap="none">
            <a:spAutoFit/>
          </a:bodyPr>
          <a:lstStyle/>
          <a:p>
            <a:pPr marL="742950" lvl="1" indent="-285750">
              <a:buFont typeface="Arial" panose="020B0604020202020204" pitchFamily="34" charset="0"/>
              <a:buChar char="•"/>
            </a:pPr>
            <a:r>
              <a:rPr lang="en-US" sz="2400" dirty="0"/>
              <a:t>Catch Updated to 2018</a:t>
            </a:r>
          </a:p>
        </p:txBody>
      </p:sp>
      <p:pic>
        <p:nvPicPr>
          <p:cNvPr id="9" name="Picture 8">
            <a:extLst>
              <a:ext uri="{FF2B5EF4-FFF2-40B4-BE49-F238E27FC236}">
                <a16:creationId xmlns:a16="http://schemas.microsoft.com/office/drawing/2014/main" id="{D37E3503-3060-4914-BABC-75D533F73123}"/>
              </a:ext>
            </a:extLst>
          </p:cNvPr>
          <p:cNvPicPr>
            <a:picLocks noChangeAspect="1"/>
          </p:cNvPicPr>
          <p:nvPr/>
        </p:nvPicPr>
        <p:blipFill>
          <a:blip r:embed="rId3"/>
          <a:stretch>
            <a:fillRect/>
          </a:stretch>
        </p:blipFill>
        <p:spPr>
          <a:xfrm>
            <a:off x="0" y="-216816"/>
            <a:ext cx="12192000" cy="1231392"/>
          </a:xfrm>
          <a:prstGeom prst="rect">
            <a:avLst/>
          </a:prstGeom>
        </p:spPr>
      </p:pic>
      <p:sp>
        <p:nvSpPr>
          <p:cNvPr id="10" name="TextBox 9">
            <a:extLst>
              <a:ext uri="{FF2B5EF4-FFF2-40B4-BE49-F238E27FC236}">
                <a16:creationId xmlns:a16="http://schemas.microsoft.com/office/drawing/2014/main" id="{936D2CCD-BACE-43B5-BCF1-92CA74630204}"/>
              </a:ext>
            </a:extLst>
          </p:cNvPr>
          <p:cNvSpPr txBox="1"/>
          <p:nvPr/>
        </p:nvSpPr>
        <p:spPr>
          <a:xfrm>
            <a:off x="6439060" y="297784"/>
            <a:ext cx="3409950" cy="461665"/>
          </a:xfrm>
          <a:prstGeom prst="rect">
            <a:avLst/>
          </a:prstGeom>
          <a:noFill/>
        </p:spPr>
        <p:txBody>
          <a:bodyPr wrap="square" rtlCol="0">
            <a:spAutoFit/>
          </a:bodyPr>
          <a:lstStyle/>
          <a:p>
            <a:r>
              <a:rPr lang="en-CA" sz="2400" dirty="0">
                <a:solidFill>
                  <a:schemeClr val="bg1"/>
                </a:solidFill>
              </a:rPr>
              <a:t>South Atlantic  Albacore</a:t>
            </a:r>
          </a:p>
        </p:txBody>
      </p:sp>
    </p:spTree>
    <p:extLst>
      <p:ext uri="{BB962C8B-B14F-4D97-AF65-F5344CB8AC3E}">
        <p14:creationId xmlns:p14="http://schemas.microsoft.com/office/powerpoint/2010/main" val="600474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91032CE-0980-432B-844D-2B63129FE65E}"/>
              </a:ext>
            </a:extLst>
          </p:cNvPr>
          <p:cNvSpPr>
            <a:spLocks noGrp="1"/>
          </p:cNvSpPr>
          <p:nvPr>
            <p:ph type="subTitle" idx="1"/>
          </p:nvPr>
        </p:nvSpPr>
        <p:spPr/>
        <p:txBody>
          <a:bodyPr/>
          <a:lstStyle/>
          <a:p>
            <a:endParaRPr lang="en-CA"/>
          </a:p>
        </p:txBody>
      </p:sp>
      <p:pic>
        <p:nvPicPr>
          <p:cNvPr id="4" name="Picture 3">
            <a:extLst>
              <a:ext uri="{FF2B5EF4-FFF2-40B4-BE49-F238E27FC236}">
                <a16:creationId xmlns:a16="http://schemas.microsoft.com/office/drawing/2014/main" id="{F7874359-C650-4AB8-BF26-B26F715B5208}"/>
              </a:ext>
            </a:extLst>
          </p:cNvPr>
          <p:cNvPicPr>
            <a:picLocks noChangeAspect="1"/>
          </p:cNvPicPr>
          <p:nvPr/>
        </p:nvPicPr>
        <p:blipFill rotWithShape="1">
          <a:blip r:embed="rId2"/>
          <a:srcRect l="25860" t="28592" r="25703" b="21020"/>
          <a:stretch/>
        </p:blipFill>
        <p:spPr>
          <a:xfrm>
            <a:off x="4600574" y="2313180"/>
            <a:ext cx="7458075" cy="4162088"/>
          </a:xfrm>
          <a:prstGeom prst="rect">
            <a:avLst/>
          </a:prstGeom>
        </p:spPr>
      </p:pic>
      <p:sp>
        <p:nvSpPr>
          <p:cNvPr id="5" name="TextBox 4">
            <a:extLst>
              <a:ext uri="{FF2B5EF4-FFF2-40B4-BE49-F238E27FC236}">
                <a16:creationId xmlns:a16="http://schemas.microsoft.com/office/drawing/2014/main" id="{CE4032E2-F6DA-496F-AE95-2C154D43FDDB}"/>
              </a:ext>
            </a:extLst>
          </p:cNvPr>
          <p:cNvSpPr txBox="1"/>
          <p:nvPr/>
        </p:nvSpPr>
        <p:spPr>
          <a:xfrm>
            <a:off x="5610225" y="2571750"/>
            <a:ext cx="1744388" cy="369332"/>
          </a:xfrm>
          <a:prstGeom prst="rect">
            <a:avLst/>
          </a:prstGeom>
          <a:noFill/>
        </p:spPr>
        <p:txBody>
          <a:bodyPr wrap="none" rtlCol="0">
            <a:spAutoFit/>
          </a:bodyPr>
          <a:lstStyle/>
          <a:p>
            <a:r>
              <a:rPr lang="en-CA" dirty="0"/>
              <a:t>South Atlantic</a:t>
            </a:r>
          </a:p>
        </p:txBody>
      </p:sp>
      <p:sp>
        <p:nvSpPr>
          <p:cNvPr id="6" name="TextBox 5">
            <a:extLst>
              <a:ext uri="{FF2B5EF4-FFF2-40B4-BE49-F238E27FC236}">
                <a16:creationId xmlns:a16="http://schemas.microsoft.com/office/drawing/2014/main" id="{40CC751F-C53C-4DE0-ACED-CECE80E65ABF}"/>
              </a:ext>
            </a:extLst>
          </p:cNvPr>
          <p:cNvSpPr txBox="1"/>
          <p:nvPr/>
        </p:nvSpPr>
        <p:spPr>
          <a:xfrm>
            <a:off x="304800" y="2355830"/>
            <a:ext cx="3901786"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 Last assessment 2016 with data up to 2014.</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Fishery indicators:</a:t>
            </a:r>
          </a:p>
          <a:p>
            <a:pPr marL="742950" lvl="1" indent="-285750">
              <a:buFont typeface="Arial" panose="020B0604020202020204" pitchFamily="34" charset="0"/>
              <a:buChar char="•"/>
            </a:pPr>
            <a:r>
              <a:rPr lang="en-US" sz="2400" dirty="0"/>
              <a:t>Abundance indices not updated</a:t>
            </a:r>
          </a:p>
          <a:p>
            <a:pPr marL="742950" lvl="1" indent="-285750">
              <a:buFont typeface="Arial" panose="020B0604020202020204" pitchFamily="34" charset="0"/>
              <a:buChar char="•"/>
            </a:pPr>
            <a:r>
              <a:rPr lang="en-US" sz="2400" dirty="0"/>
              <a:t>Mean weights not updated</a:t>
            </a:r>
          </a:p>
          <a:p>
            <a:pPr lvl="1"/>
            <a:endParaRPr lang="en-US" sz="2400" dirty="0"/>
          </a:p>
        </p:txBody>
      </p:sp>
      <p:pic>
        <p:nvPicPr>
          <p:cNvPr id="7" name="Picture 6">
            <a:extLst>
              <a:ext uri="{FF2B5EF4-FFF2-40B4-BE49-F238E27FC236}">
                <a16:creationId xmlns:a16="http://schemas.microsoft.com/office/drawing/2014/main" id="{18186B7F-1DA8-41F1-82F2-A59887F2DAEB}"/>
              </a:ext>
            </a:extLst>
          </p:cNvPr>
          <p:cNvPicPr>
            <a:picLocks noChangeAspect="1"/>
          </p:cNvPicPr>
          <p:nvPr/>
        </p:nvPicPr>
        <p:blipFill>
          <a:blip r:embed="rId3"/>
          <a:stretch>
            <a:fillRect/>
          </a:stretch>
        </p:blipFill>
        <p:spPr>
          <a:xfrm>
            <a:off x="0" y="-216816"/>
            <a:ext cx="12192000" cy="1231392"/>
          </a:xfrm>
          <a:prstGeom prst="rect">
            <a:avLst/>
          </a:prstGeom>
        </p:spPr>
      </p:pic>
      <p:sp>
        <p:nvSpPr>
          <p:cNvPr id="8" name="TextBox 7">
            <a:extLst>
              <a:ext uri="{FF2B5EF4-FFF2-40B4-BE49-F238E27FC236}">
                <a16:creationId xmlns:a16="http://schemas.microsoft.com/office/drawing/2014/main" id="{7983DD51-4768-4D4F-B6D2-642DDE5BAA1B}"/>
              </a:ext>
            </a:extLst>
          </p:cNvPr>
          <p:cNvSpPr txBox="1"/>
          <p:nvPr/>
        </p:nvSpPr>
        <p:spPr>
          <a:xfrm>
            <a:off x="590550" y="1609725"/>
            <a:ext cx="184731" cy="369332"/>
          </a:xfrm>
          <a:prstGeom prst="rect">
            <a:avLst/>
          </a:prstGeom>
          <a:noFill/>
        </p:spPr>
        <p:txBody>
          <a:bodyPr wrap="none" rtlCol="0">
            <a:spAutoFit/>
          </a:bodyPr>
          <a:lstStyle/>
          <a:p>
            <a:endParaRPr lang="en-CA" dirty="0"/>
          </a:p>
        </p:txBody>
      </p:sp>
      <p:sp>
        <p:nvSpPr>
          <p:cNvPr id="9" name="TextBox 8">
            <a:extLst>
              <a:ext uri="{FF2B5EF4-FFF2-40B4-BE49-F238E27FC236}">
                <a16:creationId xmlns:a16="http://schemas.microsoft.com/office/drawing/2014/main" id="{B9833A29-76A3-48F1-9099-35E52EDA4BE9}"/>
              </a:ext>
            </a:extLst>
          </p:cNvPr>
          <p:cNvSpPr txBox="1"/>
          <p:nvPr/>
        </p:nvSpPr>
        <p:spPr>
          <a:xfrm>
            <a:off x="6135832" y="635577"/>
            <a:ext cx="3409950" cy="461665"/>
          </a:xfrm>
          <a:prstGeom prst="rect">
            <a:avLst/>
          </a:prstGeom>
          <a:noFill/>
        </p:spPr>
        <p:txBody>
          <a:bodyPr wrap="square" rtlCol="0">
            <a:spAutoFit/>
          </a:bodyPr>
          <a:lstStyle/>
          <a:p>
            <a:r>
              <a:rPr lang="en-CA" sz="2400" dirty="0">
                <a:solidFill>
                  <a:schemeClr val="bg1"/>
                </a:solidFill>
              </a:rPr>
              <a:t>South Atlantic  Albacore</a:t>
            </a:r>
          </a:p>
        </p:txBody>
      </p:sp>
      <p:sp>
        <p:nvSpPr>
          <p:cNvPr id="10" name="Title 1">
            <a:extLst>
              <a:ext uri="{FF2B5EF4-FFF2-40B4-BE49-F238E27FC236}">
                <a16:creationId xmlns:a16="http://schemas.microsoft.com/office/drawing/2014/main" id="{EBEEEF98-AFDE-4603-8666-F7B7F6CC4D9A}"/>
              </a:ext>
            </a:extLst>
          </p:cNvPr>
          <p:cNvSpPr>
            <a:spLocks noGrp="1"/>
          </p:cNvSpPr>
          <p:nvPr>
            <p:ph type="ctrTitle"/>
          </p:nvPr>
        </p:nvSpPr>
        <p:spPr>
          <a:xfrm>
            <a:off x="704850" y="1303338"/>
            <a:ext cx="9144000" cy="687387"/>
          </a:xfrm>
        </p:spPr>
        <p:txBody>
          <a:bodyPr>
            <a:normAutofit/>
          </a:bodyPr>
          <a:lstStyle/>
          <a:p>
            <a:pPr algn="l"/>
            <a:r>
              <a:rPr lang="en-CA" sz="3600" b="1" dirty="0"/>
              <a:t>Fishery Indicators:</a:t>
            </a:r>
          </a:p>
        </p:txBody>
      </p:sp>
    </p:spTree>
    <p:extLst>
      <p:ext uri="{BB962C8B-B14F-4D97-AF65-F5344CB8AC3E}">
        <p14:creationId xmlns:p14="http://schemas.microsoft.com/office/powerpoint/2010/main" val="3971840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3867FDE-55E3-4F5D-B7D8-EEFBC783BA48}"/>
              </a:ext>
            </a:extLst>
          </p:cNvPr>
          <p:cNvPicPr>
            <a:picLocks noChangeAspect="1"/>
          </p:cNvPicPr>
          <p:nvPr/>
        </p:nvPicPr>
        <p:blipFill rotWithShape="1">
          <a:blip r:embed="rId2"/>
          <a:srcRect l="28608" t="21066" r="25850" b="38001"/>
          <a:stretch/>
        </p:blipFill>
        <p:spPr>
          <a:xfrm>
            <a:off x="1828800" y="1338606"/>
            <a:ext cx="5552387" cy="2677213"/>
          </a:xfrm>
          <a:prstGeom prst="rect">
            <a:avLst/>
          </a:prstGeom>
        </p:spPr>
      </p:pic>
      <p:pic>
        <p:nvPicPr>
          <p:cNvPr id="9" name="Content Placeholder 8">
            <a:extLst>
              <a:ext uri="{FF2B5EF4-FFF2-40B4-BE49-F238E27FC236}">
                <a16:creationId xmlns:a16="http://schemas.microsoft.com/office/drawing/2014/main" id="{1EC392EA-DFEA-41E7-BE64-856D83840B0B}"/>
              </a:ext>
            </a:extLst>
          </p:cNvPr>
          <p:cNvPicPr>
            <a:picLocks noGrp="1" noChangeAspect="1"/>
          </p:cNvPicPr>
          <p:nvPr>
            <p:ph idx="1"/>
          </p:nvPr>
        </p:nvPicPr>
        <p:blipFill rotWithShape="1">
          <a:blip r:embed="rId3"/>
          <a:srcRect l="26664" t="38738" r="29986" b="30291"/>
          <a:stretch/>
        </p:blipFill>
        <p:spPr>
          <a:xfrm>
            <a:off x="1762813" y="4072380"/>
            <a:ext cx="6542202" cy="2507530"/>
          </a:xfrm>
          <a:prstGeom prst="rect">
            <a:avLst/>
          </a:prstGeom>
        </p:spPr>
      </p:pic>
      <p:sp>
        <p:nvSpPr>
          <p:cNvPr id="4" name="TextBox 3">
            <a:extLst>
              <a:ext uri="{FF2B5EF4-FFF2-40B4-BE49-F238E27FC236}">
                <a16:creationId xmlns:a16="http://schemas.microsoft.com/office/drawing/2014/main" id="{4AE5DD15-A8B1-4256-B618-9102BAFE55BB}"/>
              </a:ext>
            </a:extLst>
          </p:cNvPr>
          <p:cNvSpPr txBox="1"/>
          <p:nvPr/>
        </p:nvSpPr>
        <p:spPr>
          <a:xfrm>
            <a:off x="9181707" y="1317298"/>
            <a:ext cx="1885950" cy="369332"/>
          </a:xfrm>
          <a:prstGeom prst="rect">
            <a:avLst/>
          </a:prstGeom>
          <a:noFill/>
        </p:spPr>
        <p:txBody>
          <a:bodyPr wrap="square" rtlCol="0">
            <a:spAutoFit/>
          </a:bodyPr>
          <a:lstStyle/>
          <a:p>
            <a:r>
              <a:rPr lang="en-CA" dirty="0">
                <a:solidFill>
                  <a:prstClr val="black"/>
                </a:solidFill>
                <a:latin typeface="Century Gothic" panose="020B0502020202020204"/>
              </a:rPr>
              <a:t>South Atlantic</a:t>
            </a:r>
          </a:p>
        </p:txBody>
      </p:sp>
      <p:pic>
        <p:nvPicPr>
          <p:cNvPr id="5" name="Picture 4">
            <a:extLst>
              <a:ext uri="{FF2B5EF4-FFF2-40B4-BE49-F238E27FC236}">
                <a16:creationId xmlns:a16="http://schemas.microsoft.com/office/drawing/2014/main" id="{B0C4D78B-3EE6-4FAD-A70B-44CD7F86A852}"/>
              </a:ext>
            </a:extLst>
          </p:cNvPr>
          <p:cNvPicPr>
            <a:picLocks noChangeAspect="1"/>
          </p:cNvPicPr>
          <p:nvPr/>
        </p:nvPicPr>
        <p:blipFill rotWithShape="1">
          <a:blip r:embed="rId4"/>
          <a:srcRect l="25156" t="52476" r="64453" b="30048"/>
          <a:stretch/>
        </p:blipFill>
        <p:spPr>
          <a:xfrm>
            <a:off x="9022237" y="1689459"/>
            <a:ext cx="2324100" cy="2096934"/>
          </a:xfrm>
          <a:prstGeom prst="rect">
            <a:avLst/>
          </a:prstGeom>
        </p:spPr>
      </p:pic>
      <p:sp>
        <p:nvSpPr>
          <p:cNvPr id="6" name="TextBox 5">
            <a:extLst>
              <a:ext uri="{FF2B5EF4-FFF2-40B4-BE49-F238E27FC236}">
                <a16:creationId xmlns:a16="http://schemas.microsoft.com/office/drawing/2014/main" id="{4B264033-A9F0-45C9-A6DD-C80909B2B078}"/>
              </a:ext>
            </a:extLst>
          </p:cNvPr>
          <p:cNvSpPr txBox="1"/>
          <p:nvPr/>
        </p:nvSpPr>
        <p:spPr>
          <a:xfrm>
            <a:off x="9859552" y="1898126"/>
            <a:ext cx="1304925" cy="369332"/>
          </a:xfrm>
          <a:prstGeom prst="rect">
            <a:avLst/>
          </a:prstGeom>
          <a:noFill/>
        </p:spPr>
        <p:txBody>
          <a:bodyPr wrap="square" rtlCol="0">
            <a:spAutoFit/>
          </a:bodyPr>
          <a:lstStyle/>
          <a:p>
            <a:r>
              <a:rPr lang="en-CA" dirty="0"/>
              <a:t>3.0%</a:t>
            </a:r>
          </a:p>
        </p:txBody>
      </p:sp>
      <p:sp>
        <p:nvSpPr>
          <p:cNvPr id="7" name="TextBox 6">
            <a:extLst>
              <a:ext uri="{FF2B5EF4-FFF2-40B4-BE49-F238E27FC236}">
                <a16:creationId xmlns:a16="http://schemas.microsoft.com/office/drawing/2014/main" id="{9CD7E2DE-621E-4DB4-8B2B-922D41DE0B74}"/>
              </a:ext>
            </a:extLst>
          </p:cNvPr>
          <p:cNvSpPr txBox="1"/>
          <p:nvPr/>
        </p:nvSpPr>
        <p:spPr>
          <a:xfrm>
            <a:off x="9241115" y="2431919"/>
            <a:ext cx="1304925" cy="369332"/>
          </a:xfrm>
          <a:prstGeom prst="rect">
            <a:avLst/>
          </a:prstGeom>
          <a:noFill/>
        </p:spPr>
        <p:txBody>
          <a:bodyPr wrap="square" rtlCol="0">
            <a:spAutoFit/>
          </a:bodyPr>
          <a:lstStyle/>
          <a:p>
            <a:r>
              <a:rPr lang="en-CA" dirty="0"/>
              <a:t>31.0%</a:t>
            </a:r>
          </a:p>
        </p:txBody>
      </p:sp>
      <p:sp>
        <p:nvSpPr>
          <p:cNvPr id="8" name="TextBox 7">
            <a:extLst>
              <a:ext uri="{FF2B5EF4-FFF2-40B4-BE49-F238E27FC236}">
                <a16:creationId xmlns:a16="http://schemas.microsoft.com/office/drawing/2014/main" id="{FDAD4B80-CC65-46ED-85C5-CF066F0A6E9A}"/>
              </a:ext>
            </a:extLst>
          </p:cNvPr>
          <p:cNvSpPr txBox="1"/>
          <p:nvPr/>
        </p:nvSpPr>
        <p:spPr>
          <a:xfrm>
            <a:off x="10165335" y="2869676"/>
            <a:ext cx="1304925" cy="369332"/>
          </a:xfrm>
          <a:prstGeom prst="rect">
            <a:avLst/>
          </a:prstGeom>
          <a:noFill/>
        </p:spPr>
        <p:txBody>
          <a:bodyPr wrap="square" rtlCol="0">
            <a:spAutoFit/>
          </a:bodyPr>
          <a:lstStyle/>
          <a:p>
            <a:r>
              <a:rPr lang="en-CA" dirty="0"/>
              <a:t>66.0%</a:t>
            </a:r>
          </a:p>
        </p:txBody>
      </p:sp>
      <p:pic>
        <p:nvPicPr>
          <p:cNvPr id="11" name="Picture 10">
            <a:extLst>
              <a:ext uri="{FF2B5EF4-FFF2-40B4-BE49-F238E27FC236}">
                <a16:creationId xmlns:a16="http://schemas.microsoft.com/office/drawing/2014/main" id="{976E218C-2DE0-4772-856D-9AFE4D36FF52}"/>
              </a:ext>
            </a:extLst>
          </p:cNvPr>
          <p:cNvPicPr>
            <a:picLocks noChangeAspect="1"/>
          </p:cNvPicPr>
          <p:nvPr/>
        </p:nvPicPr>
        <p:blipFill>
          <a:blip r:embed="rId5"/>
          <a:stretch>
            <a:fillRect/>
          </a:stretch>
        </p:blipFill>
        <p:spPr>
          <a:xfrm>
            <a:off x="0" y="-216816"/>
            <a:ext cx="12192000" cy="1231392"/>
          </a:xfrm>
          <a:prstGeom prst="rect">
            <a:avLst/>
          </a:prstGeom>
        </p:spPr>
      </p:pic>
    </p:spTree>
    <p:extLst>
      <p:ext uri="{BB962C8B-B14F-4D97-AF65-F5344CB8AC3E}">
        <p14:creationId xmlns:p14="http://schemas.microsoft.com/office/powerpoint/2010/main" val="2041174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65000">
              <a:schemeClr val="accent5">
                <a:lumMod val="60000"/>
                <a:lumOff val="40000"/>
              </a:schemeClr>
            </a:gs>
            <a:gs pos="92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1768EC-3445-4F77-9CAD-045E5ED35AA7}"/>
              </a:ext>
            </a:extLst>
          </p:cNvPr>
          <p:cNvPicPr>
            <a:picLocks noChangeAspect="1"/>
          </p:cNvPicPr>
          <p:nvPr/>
        </p:nvPicPr>
        <p:blipFill>
          <a:blip r:embed="rId2"/>
          <a:stretch>
            <a:fillRect/>
          </a:stretch>
        </p:blipFill>
        <p:spPr>
          <a:xfrm>
            <a:off x="0" y="0"/>
            <a:ext cx="12192000" cy="1654803"/>
          </a:xfrm>
          <a:prstGeom prst="rect">
            <a:avLst/>
          </a:prstGeom>
        </p:spPr>
      </p:pic>
      <p:sp>
        <p:nvSpPr>
          <p:cNvPr id="5" name="Rectangle 4">
            <a:extLst>
              <a:ext uri="{FF2B5EF4-FFF2-40B4-BE49-F238E27FC236}">
                <a16:creationId xmlns:a16="http://schemas.microsoft.com/office/drawing/2014/main" id="{716C2096-DE6A-4DFC-9CE7-B65E31103CE1}"/>
              </a:ext>
            </a:extLst>
          </p:cNvPr>
          <p:cNvSpPr/>
          <p:nvPr/>
        </p:nvSpPr>
        <p:spPr>
          <a:xfrm>
            <a:off x="1781668" y="938325"/>
            <a:ext cx="961534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Outlook/Management Recommendations - Albacore</a:t>
            </a:r>
            <a:endParaRPr kumimoji="0" lang="en-CA"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2" name="Picture 1">
            <a:extLst>
              <a:ext uri="{FF2B5EF4-FFF2-40B4-BE49-F238E27FC236}">
                <a16:creationId xmlns:a16="http://schemas.microsoft.com/office/drawing/2014/main" id="{3F3D36E5-B4A4-4B73-93B7-1F9BE6888F17}"/>
              </a:ext>
            </a:extLst>
          </p:cNvPr>
          <p:cNvPicPr>
            <a:picLocks noChangeAspect="1"/>
          </p:cNvPicPr>
          <p:nvPr/>
        </p:nvPicPr>
        <p:blipFill rotWithShape="1">
          <a:blip r:embed="rId3"/>
          <a:srcRect l="25171" t="23427" r="25000"/>
          <a:stretch/>
        </p:blipFill>
        <p:spPr>
          <a:xfrm>
            <a:off x="5899758" y="1750600"/>
            <a:ext cx="6075123" cy="5008236"/>
          </a:xfrm>
          <a:prstGeom prst="rect">
            <a:avLst/>
          </a:prstGeom>
        </p:spPr>
      </p:pic>
      <p:sp>
        <p:nvSpPr>
          <p:cNvPr id="3" name="Rectangle 2">
            <a:extLst>
              <a:ext uri="{FF2B5EF4-FFF2-40B4-BE49-F238E27FC236}">
                <a16:creationId xmlns:a16="http://schemas.microsoft.com/office/drawing/2014/main" id="{8268CEC9-5C9B-4456-91BE-E51EAC3F7B60}"/>
              </a:ext>
            </a:extLst>
          </p:cNvPr>
          <p:cNvSpPr/>
          <p:nvPr/>
        </p:nvSpPr>
        <p:spPr>
          <a:xfrm>
            <a:off x="260176" y="2224725"/>
            <a:ext cx="5507277" cy="3785652"/>
          </a:xfrm>
          <a:prstGeom prst="rect">
            <a:avLst/>
          </a:prstGeom>
          <a:solidFill>
            <a:schemeClr val="bg1">
              <a:lumMod val="85000"/>
            </a:schemeClr>
          </a:solidFill>
        </p:spPr>
        <p:txBody>
          <a:bodyPr wrap="square">
            <a:spAutoFit/>
          </a:bodyPr>
          <a:lstStyle/>
          <a:p>
            <a:pPr lvl="0"/>
            <a:r>
              <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rPr>
              <a:t>South</a:t>
            </a: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 - </a:t>
            </a:r>
            <a:r>
              <a:rPr lang="en-US" sz="2000" dirty="0">
                <a:solidFill>
                  <a:prstClr val="black"/>
                </a:solidFill>
              </a:rPr>
              <a:t>The South Atlantic albacore stock is not overfished and overfishing is not occurring. However, there is considerable uncertainty about the current stock status, and the effect of alternative catch </a:t>
            </a:r>
            <a:r>
              <a:rPr lang="en-US" sz="2000" dirty="0" err="1">
                <a:solidFill>
                  <a:prstClr val="black"/>
                </a:solidFill>
              </a:rPr>
              <a:t>limitswill</a:t>
            </a:r>
            <a:r>
              <a:rPr lang="en-US" sz="2000" dirty="0">
                <a:solidFill>
                  <a:prstClr val="black"/>
                </a:solidFill>
              </a:rPr>
              <a:t> have on the rebuilding probabilities of the southern stock.</a:t>
            </a:r>
          </a:p>
          <a:p>
            <a:pPr lvl="0"/>
            <a:endParaRPr lang="en-US" sz="2000" dirty="0">
              <a:solidFill>
                <a:prstClr val="black"/>
              </a:solidFill>
            </a:endParaRPr>
          </a:p>
          <a:p>
            <a:pPr lvl="0"/>
            <a:r>
              <a:rPr lang="en-US" sz="2000" dirty="0">
                <a:solidFill>
                  <a:prstClr val="black"/>
                </a:solidFill>
              </a:rPr>
              <a:t>Catches consistent with current TAC (24,000 t) showed a 63% probabilities of being in the green quadrant of the Kobe plot by 2020. </a:t>
            </a:r>
            <a:endParaRPr kumimoji="0" lang="en-CA"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90848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EFA6A-FD25-419C-B424-3CF8D586CB60}"/>
              </a:ext>
            </a:extLst>
          </p:cNvPr>
          <p:cNvSpPr>
            <a:spLocks noGrp="1"/>
          </p:cNvSpPr>
          <p:nvPr>
            <p:ph type="title"/>
          </p:nvPr>
        </p:nvSpPr>
        <p:spPr/>
        <p:txBody>
          <a:bodyPr/>
          <a:lstStyle/>
          <a:p>
            <a:endParaRPr lang="en-CA"/>
          </a:p>
        </p:txBody>
      </p:sp>
      <p:sp>
        <p:nvSpPr>
          <p:cNvPr id="4" name="Rectangle 3">
            <a:extLst>
              <a:ext uri="{FF2B5EF4-FFF2-40B4-BE49-F238E27FC236}">
                <a16:creationId xmlns:a16="http://schemas.microsoft.com/office/drawing/2014/main" id="{5B05126D-1E99-4432-9427-D0C824DB35B9}"/>
              </a:ext>
            </a:extLst>
          </p:cNvPr>
          <p:cNvSpPr/>
          <p:nvPr/>
        </p:nvSpPr>
        <p:spPr>
          <a:xfrm>
            <a:off x="530678" y="2412428"/>
            <a:ext cx="11477625" cy="2831544"/>
          </a:xfrm>
          <a:prstGeom prst="rect">
            <a:avLst/>
          </a:prstGeom>
          <a:solidFill>
            <a:sysClr val="window" lastClr="FFFFFF"/>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entury Gothic" panose="020B0502020202020204"/>
              </a:rPr>
              <a:t>South Atlantic Stock Proposed Work Plan (Details Appendix 13)</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panose="020B050202020202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entury Gothic" panose="020B0502020202020204"/>
              </a:rPr>
              <a:t>Focus on Stock Assessment.  </a:t>
            </a:r>
          </a:p>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prstClr val="black"/>
                </a:solidFill>
                <a:effectLst/>
                <a:uLnTx/>
                <a:uFillTx/>
                <a:latin typeface="Century Gothic" panose="020B0502020202020204"/>
              </a:rPr>
              <a:t> Update the surplus production models used in the 2016 assessment, with data up to 2018. </a:t>
            </a:r>
          </a:p>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prstClr val="black"/>
                </a:solidFill>
                <a:effectLst/>
                <a:uLnTx/>
                <a:uFillTx/>
                <a:latin typeface="Century Gothic" panose="020B0502020202020204"/>
              </a:rPr>
              <a:t>Prepare catch summaries (T1) and mean weights per fishery and year. </a:t>
            </a:r>
          </a:p>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prstClr val="black"/>
                </a:solidFill>
                <a:effectLst/>
                <a:uLnTx/>
                <a:uFillTx/>
                <a:latin typeface="Century Gothic" panose="020B0502020202020204"/>
              </a:rPr>
              <a:t>Update CPUE indices for 6 indices (Uruguayan LL• Japanese LL • Chinese Taipei LL  • South African BB • Brazilian LL • Namibian BB) </a:t>
            </a:r>
          </a:p>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prstClr val="black"/>
                </a:solidFill>
                <a:effectLst/>
                <a:uLnTx/>
                <a:uFillTx/>
                <a:latin typeface="Century Gothic" panose="020B0502020202020204"/>
              </a:rPr>
              <a:t>Evaluate the indices against the standards provided by the WGSAM:</a:t>
            </a:r>
            <a:endParaRPr kumimoji="0" lang="en-CA" sz="2000" b="0" i="0" u="none" strike="noStrike" kern="0" cap="none" spc="0" normalizeH="0" baseline="0" noProof="0" dirty="0">
              <a:ln>
                <a:noFill/>
              </a:ln>
              <a:solidFill>
                <a:prstClr val="black"/>
              </a:solidFill>
              <a:effectLst/>
              <a:uLnTx/>
              <a:uFillTx/>
              <a:latin typeface="Century Gothic" panose="020B0502020202020204"/>
            </a:endParaRPr>
          </a:p>
        </p:txBody>
      </p:sp>
      <p:pic>
        <p:nvPicPr>
          <p:cNvPr id="5" name="Picture 4">
            <a:extLst>
              <a:ext uri="{FF2B5EF4-FFF2-40B4-BE49-F238E27FC236}">
                <a16:creationId xmlns:a16="http://schemas.microsoft.com/office/drawing/2014/main" id="{41CD990E-05CE-456D-8C6E-E1EB8FC0A93C}"/>
              </a:ext>
            </a:extLst>
          </p:cNvPr>
          <p:cNvPicPr>
            <a:picLocks noChangeAspect="1"/>
          </p:cNvPicPr>
          <p:nvPr/>
        </p:nvPicPr>
        <p:blipFill>
          <a:blip r:embed="rId2"/>
          <a:stretch>
            <a:fillRect/>
          </a:stretch>
        </p:blipFill>
        <p:spPr>
          <a:xfrm>
            <a:off x="0" y="0"/>
            <a:ext cx="12192000" cy="1654803"/>
          </a:xfrm>
          <a:prstGeom prst="rect">
            <a:avLst/>
          </a:prstGeom>
        </p:spPr>
      </p:pic>
      <p:sp>
        <p:nvSpPr>
          <p:cNvPr id="6" name="Rectangle 5">
            <a:extLst>
              <a:ext uri="{FF2B5EF4-FFF2-40B4-BE49-F238E27FC236}">
                <a16:creationId xmlns:a16="http://schemas.microsoft.com/office/drawing/2014/main" id="{BD60C9C2-A830-4B21-A5C0-E355C3A02344}"/>
              </a:ext>
            </a:extLst>
          </p:cNvPr>
          <p:cNvSpPr/>
          <p:nvPr/>
        </p:nvSpPr>
        <p:spPr>
          <a:xfrm>
            <a:off x="6575819" y="976263"/>
            <a:ext cx="2262158" cy="584775"/>
          </a:xfrm>
          <a:prstGeom prst="rect">
            <a:avLst/>
          </a:prstGeom>
        </p:spPr>
        <p:txBody>
          <a:bodyPr wrap="none">
            <a:spAutoFit/>
          </a:bodyPr>
          <a:lstStyle/>
          <a:p>
            <a:r>
              <a:rPr lang="en-US" sz="3200" b="1" kern="0" dirty="0">
                <a:solidFill>
                  <a:schemeClr val="bg1"/>
                </a:solidFill>
                <a:latin typeface="Century Gothic" panose="020B0502020202020204"/>
              </a:rPr>
              <a:t>Work Plan </a:t>
            </a:r>
            <a:endParaRPr lang="en-CA" sz="3200" dirty="0">
              <a:solidFill>
                <a:schemeClr val="bg1"/>
              </a:solidFill>
            </a:endParaRPr>
          </a:p>
        </p:txBody>
      </p:sp>
    </p:spTree>
    <p:extLst>
      <p:ext uri="{BB962C8B-B14F-4D97-AF65-F5344CB8AC3E}">
        <p14:creationId xmlns:p14="http://schemas.microsoft.com/office/powerpoint/2010/main" val="1703259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EFA6A-FD25-419C-B424-3CF8D586CB60}"/>
              </a:ext>
            </a:extLst>
          </p:cNvPr>
          <p:cNvSpPr>
            <a:spLocks noGrp="1"/>
          </p:cNvSpPr>
          <p:nvPr>
            <p:ph type="title"/>
          </p:nvPr>
        </p:nvSpPr>
        <p:spPr/>
        <p:txBody>
          <a:bodyPr/>
          <a:lstStyle/>
          <a:p>
            <a:endParaRPr lang="en-CA"/>
          </a:p>
        </p:txBody>
      </p:sp>
      <p:sp>
        <p:nvSpPr>
          <p:cNvPr id="4" name="Rectangle 3">
            <a:extLst>
              <a:ext uri="{FF2B5EF4-FFF2-40B4-BE49-F238E27FC236}">
                <a16:creationId xmlns:a16="http://schemas.microsoft.com/office/drawing/2014/main" id="{5B05126D-1E99-4432-9427-D0C824DB35B9}"/>
              </a:ext>
            </a:extLst>
          </p:cNvPr>
          <p:cNvSpPr/>
          <p:nvPr/>
        </p:nvSpPr>
        <p:spPr>
          <a:xfrm>
            <a:off x="530039" y="2749244"/>
            <a:ext cx="11477625" cy="1508105"/>
          </a:xfrm>
          <a:prstGeom prst="rect">
            <a:avLst/>
          </a:prstGeom>
          <a:solidFill>
            <a:sysClr val="window" lastClr="FFFFFF"/>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entury Gothic" panose="020B0502020202020204"/>
                <a:ea typeface="+mn-ea"/>
                <a:cs typeface="+mn-cs"/>
              </a:rPr>
              <a:t>South Atlantic: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kern="0" dirty="0">
                <a:solidFill>
                  <a:prstClr val="black"/>
                </a:solidFill>
                <a:latin typeface="Century Gothic" panose="020B0502020202020204"/>
              </a:rPr>
              <a:t>No specific recommendations for the South Atlantic Albacore stock, except the 2020 stock assessment. Although research conducted under the Northern Albacore Research program will be applicable to the Southern stock.</a:t>
            </a:r>
            <a:endParaRPr kumimoji="0" lang="en-US" sz="1800" b="0" i="0" u="none" strike="noStrike" kern="0" cap="none" spc="0" normalizeH="0" baseline="0" noProof="0" dirty="0">
              <a:ln>
                <a:noFill/>
              </a:ln>
              <a:solidFill>
                <a:prstClr val="black"/>
              </a:solidFill>
              <a:effectLst/>
              <a:uLnTx/>
              <a:uFillTx/>
              <a:latin typeface="Century Gothic" panose="020B0502020202020204"/>
              <a:ea typeface="+mn-ea"/>
              <a:cs typeface="+mn-cs"/>
            </a:endParaRPr>
          </a:p>
        </p:txBody>
      </p:sp>
      <p:pic>
        <p:nvPicPr>
          <p:cNvPr id="5" name="Picture 4">
            <a:extLst>
              <a:ext uri="{FF2B5EF4-FFF2-40B4-BE49-F238E27FC236}">
                <a16:creationId xmlns:a16="http://schemas.microsoft.com/office/drawing/2014/main" id="{41CD990E-05CE-456D-8C6E-E1EB8FC0A93C}"/>
              </a:ext>
            </a:extLst>
          </p:cNvPr>
          <p:cNvPicPr>
            <a:picLocks noChangeAspect="1"/>
          </p:cNvPicPr>
          <p:nvPr/>
        </p:nvPicPr>
        <p:blipFill>
          <a:blip r:embed="rId2"/>
          <a:stretch>
            <a:fillRect/>
          </a:stretch>
        </p:blipFill>
        <p:spPr>
          <a:xfrm>
            <a:off x="0" y="0"/>
            <a:ext cx="12192000" cy="1654803"/>
          </a:xfrm>
          <a:prstGeom prst="rect">
            <a:avLst/>
          </a:prstGeom>
        </p:spPr>
      </p:pic>
      <p:sp>
        <p:nvSpPr>
          <p:cNvPr id="6" name="Rectangle 5">
            <a:extLst>
              <a:ext uri="{FF2B5EF4-FFF2-40B4-BE49-F238E27FC236}">
                <a16:creationId xmlns:a16="http://schemas.microsoft.com/office/drawing/2014/main" id="{BD60C9C2-A830-4B21-A5C0-E355C3A02344}"/>
              </a:ext>
            </a:extLst>
          </p:cNvPr>
          <p:cNvSpPr/>
          <p:nvPr/>
        </p:nvSpPr>
        <p:spPr>
          <a:xfrm>
            <a:off x="3376540" y="985788"/>
            <a:ext cx="693811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1"/>
                </a:solidFill>
                <a:effectLst/>
                <a:uLnTx/>
                <a:uFillTx/>
                <a:latin typeface="Century Gothic" panose="020B0502020202020204"/>
                <a:ea typeface="+mn-ea"/>
                <a:cs typeface="+mn-cs"/>
              </a:rPr>
              <a:t>Recommendations with financial implications</a:t>
            </a:r>
            <a:endParaRPr kumimoji="0" lang="en-CA" sz="24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212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D5B5-3F4E-49D1-9214-10C9B52366D0}"/>
              </a:ext>
            </a:extLst>
          </p:cNvPr>
          <p:cNvSpPr>
            <a:spLocks noGrp="1"/>
          </p:cNvSpPr>
          <p:nvPr>
            <p:ph type="title"/>
          </p:nvPr>
        </p:nvSpPr>
        <p:spPr>
          <a:xfrm>
            <a:off x="609600" y="376011"/>
            <a:ext cx="10515600" cy="1325563"/>
          </a:xfrm>
        </p:spPr>
        <p:txBody>
          <a:bodyPr/>
          <a:lstStyle/>
          <a:p>
            <a:r>
              <a:rPr lang="en-CA" dirty="0"/>
              <a:t>Southern Bluefin Tuna</a:t>
            </a:r>
          </a:p>
        </p:txBody>
      </p:sp>
      <p:sp>
        <p:nvSpPr>
          <p:cNvPr id="3" name="Content Placeholder 2">
            <a:extLst>
              <a:ext uri="{FF2B5EF4-FFF2-40B4-BE49-F238E27FC236}">
                <a16:creationId xmlns:a16="http://schemas.microsoft.com/office/drawing/2014/main" id="{35779915-9239-4487-B125-BEB85F6B35D5}"/>
              </a:ext>
            </a:extLst>
          </p:cNvPr>
          <p:cNvSpPr>
            <a:spLocks noGrp="1"/>
          </p:cNvSpPr>
          <p:nvPr>
            <p:ph idx="1"/>
          </p:nvPr>
        </p:nvSpPr>
        <p:spPr>
          <a:xfrm>
            <a:off x="881743" y="2152196"/>
            <a:ext cx="10515600" cy="2746375"/>
          </a:xfrm>
          <a:solidFill>
            <a:schemeClr val="bg1"/>
          </a:solidFill>
        </p:spPr>
        <p:txBody>
          <a:bodyPr/>
          <a:lstStyle/>
          <a:p>
            <a:endParaRPr lang="en-CA" dirty="0"/>
          </a:p>
          <a:p>
            <a:r>
              <a:rPr lang="en-US" dirty="0"/>
              <a:t>The Commission for the Conservation of Southern Bluefin Tuna (CCSBT) is charged with assessing the status of southern bluefin tuna. Each year the SCRS reviews the CCSBT report in order to know the research on southern bluefin tuna and the stock assessments carried out. The reports are available from the CCSBT.</a:t>
            </a:r>
          </a:p>
          <a:p>
            <a:endParaRPr lang="en-CA" dirty="0"/>
          </a:p>
        </p:txBody>
      </p:sp>
    </p:spTree>
    <p:extLst>
      <p:ext uri="{BB962C8B-B14F-4D97-AF65-F5344CB8AC3E}">
        <p14:creationId xmlns:p14="http://schemas.microsoft.com/office/powerpoint/2010/main" val="439762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83EC3-F753-4877-8DAF-78EFD9ED93BC}"/>
              </a:ext>
            </a:extLst>
          </p:cNvPr>
          <p:cNvSpPr>
            <a:spLocks noGrp="1"/>
          </p:cNvSpPr>
          <p:nvPr>
            <p:ph type="title"/>
          </p:nvPr>
        </p:nvSpPr>
        <p:spPr>
          <a:xfrm>
            <a:off x="838200" y="125639"/>
            <a:ext cx="10515600" cy="1325563"/>
          </a:xfrm>
        </p:spPr>
        <p:txBody>
          <a:bodyPr/>
          <a:lstStyle/>
          <a:p>
            <a:r>
              <a:rPr lang="en-CA" dirty="0"/>
              <a:t>Southern Bluefin Tuna – Fishery Indicators</a:t>
            </a:r>
          </a:p>
        </p:txBody>
      </p:sp>
      <p:pic>
        <p:nvPicPr>
          <p:cNvPr id="4" name="Content Placeholder 3">
            <a:extLst>
              <a:ext uri="{FF2B5EF4-FFF2-40B4-BE49-F238E27FC236}">
                <a16:creationId xmlns:a16="http://schemas.microsoft.com/office/drawing/2014/main" id="{E6625EF2-9DB3-4D76-A465-F63D31323B2E}"/>
              </a:ext>
            </a:extLst>
          </p:cNvPr>
          <p:cNvPicPr>
            <a:picLocks noGrp="1" noChangeAspect="1"/>
          </p:cNvPicPr>
          <p:nvPr>
            <p:ph idx="1"/>
          </p:nvPr>
        </p:nvPicPr>
        <p:blipFill rotWithShape="1">
          <a:blip r:embed="rId2"/>
          <a:srcRect l="26790" t="43544" r="29664" b="4744"/>
          <a:stretch/>
        </p:blipFill>
        <p:spPr>
          <a:xfrm>
            <a:off x="4593772" y="1363321"/>
            <a:ext cx="7593708" cy="4837616"/>
          </a:xfrm>
          <a:prstGeom prst="rect">
            <a:avLst/>
          </a:prstGeom>
        </p:spPr>
      </p:pic>
      <p:sp>
        <p:nvSpPr>
          <p:cNvPr id="5" name="TextBox 4">
            <a:extLst>
              <a:ext uri="{FF2B5EF4-FFF2-40B4-BE49-F238E27FC236}">
                <a16:creationId xmlns:a16="http://schemas.microsoft.com/office/drawing/2014/main" id="{2A91A75D-EB69-4772-A7F9-9AE80D96959A}"/>
              </a:ext>
            </a:extLst>
          </p:cNvPr>
          <p:cNvSpPr txBox="1"/>
          <p:nvPr/>
        </p:nvSpPr>
        <p:spPr>
          <a:xfrm>
            <a:off x="1130299" y="1729105"/>
            <a:ext cx="3127375" cy="3785652"/>
          </a:xfrm>
          <a:prstGeom prst="rect">
            <a:avLst/>
          </a:prstGeom>
          <a:noFill/>
        </p:spPr>
        <p:txBody>
          <a:bodyPr wrap="square" rtlCol="0">
            <a:spAutoFit/>
          </a:bodyPr>
          <a:lstStyle/>
          <a:p>
            <a:r>
              <a:rPr lang="en-CA" sz="2400" dirty="0"/>
              <a:t>Annual reported catches by country for the period 1952-2018.</a:t>
            </a:r>
          </a:p>
          <a:p>
            <a:r>
              <a:rPr lang="en-CA" sz="2400" dirty="0"/>
              <a:t>Catches decreased rapidly in the late 1980’s then continued to slowly decline until about 2010. </a:t>
            </a:r>
          </a:p>
          <a:p>
            <a:r>
              <a:rPr lang="en-CA" sz="2400" dirty="0"/>
              <a:t>Catches have generally increased since 2010.</a:t>
            </a:r>
          </a:p>
        </p:txBody>
      </p:sp>
    </p:spTree>
    <p:extLst>
      <p:ext uri="{BB962C8B-B14F-4D97-AF65-F5344CB8AC3E}">
        <p14:creationId xmlns:p14="http://schemas.microsoft.com/office/powerpoint/2010/main" val="1104415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1533</TotalTime>
  <Words>452</Words>
  <Application>Microsoft Office PowerPoint</Application>
  <PresentationFormat>Widescreen</PresentationFormat>
  <Paragraphs>54</Paragraphs>
  <Slides>11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Calibri Light</vt:lpstr>
      <vt:lpstr>Century Gothic</vt:lpstr>
      <vt:lpstr>Wingdings</vt:lpstr>
      <vt:lpstr>Wingdings 3</vt:lpstr>
      <vt:lpstr>Office Theme</vt:lpstr>
      <vt:lpstr>Wisp</vt:lpstr>
      <vt:lpstr>Southern Temperate Tunas</vt:lpstr>
      <vt:lpstr>Fishery Indicators:</vt:lpstr>
      <vt:lpstr>Fishery Indicators:</vt:lpstr>
      <vt:lpstr>PowerPoint Presentation</vt:lpstr>
      <vt:lpstr>PowerPoint Presentation</vt:lpstr>
      <vt:lpstr>PowerPoint Presentation</vt:lpstr>
      <vt:lpstr>PowerPoint Presentation</vt:lpstr>
      <vt:lpstr>Southern Bluefin Tuna</vt:lpstr>
      <vt:lpstr>Southern Bluefin Tuna – Fishery Indicators</vt:lpstr>
      <vt:lpstr>PowerPoint Presentation</vt:lpstr>
      <vt:lpstr>Southern Bluefin Tuna - Stock Status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Southern Temperate Tunas</dc:title>
  <dc:creator>Gary Melvin</dc:creator>
  <cp:lastModifiedBy>Mauricio Ortiz</cp:lastModifiedBy>
  <cp:revision>14</cp:revision>
  <dcterms:created xsi:type="dcterms:W3CDTF">2019-11-07T18:18:48Z</dcterms:created>
  <dcterms:modified xsi:type="dcterms:W3CDTF">2019-11-19T10:55:20Z</dcterms:modified>
</cp:coreProperties>
</file>